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1150" r:id="rId2"/>
    <p:sldId id="1141" r:id="rId3"/>
    <p:sldId id="1142" r:id="rId4"/>
    <p:sldId id="1143" r:id="rId5"/>
    <p:sldId id="1169" r:id="rId6"/>
    <p:sldId id="1190" r:id="rId7"/>
    <p:sldId id="1191" r:id="rId8"/>
    <p:sldId id="1182" r:id="rId9"/>
    <p:sldId id="846" r:id="rId10"/>
    <p:sldId id="1144" r:id="rId11"/>
    <p:sldId id="1145" r:id="rId12"/>
    <p:sldId id="1146" r:id="rId13"/>
    <p:sldId id="1147" r:id="rId14"/>
    <p:sldId id="1183" r:id="rId15"/>
    <p:sldId id="1184" r:id="rId16"/>
    <p:sldId id="1185" r:id="rId17"/>
    <p:sldId id="1186" r:id="rId18"/>
    <p:sldId id="1187" r:id="rId19"/>
    <p:sldId id="1188" r:id="rId20"/>
    <p:sldId id="1189" r:id="rId21"/>
    <p:sldId id="1192" r:id="rId22"/>
  </p:sldIdLst>
  <p:sldSz cx="9144000" cy="5143500" type="screen16x9"/>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56">
          <p15:clr>
            <a:srgbClr val="A4A3A4"/>
          </p15:clr>
        </p15:guide>
        <p15:guide id="2" orient="horz" pos="84">
          <p15:clr>
            <a:srgbClr val="A4A3A4"/>
          </p15:clr>
        </p15:guide>
        <p15:guide id="3" pos="96">
          <p15:clr>
            <a:srgbClr val="A4A3A4"/>
          </p15:clr>
        </p15:guide>
        <p15:guide id="4" pos="56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5050"/>
    <a:srgbClr val="0000FF"/>
    <a:srgbClr val="00FFFF"/>
    <a:srgbClr val="66FFFF"/>
    <a:srgbClr val="FF00FF"/>
    <a:srgbClr val="CCFF33"/>
    <a:srgbClr val="FFFF99"/>
    <a:srgbClr val="99FFCC"/>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2" autoAdjust="0"/>
    <p:restoredTop sz="99756" autoAdjust="0"/>
  </p:normalViewPr>
  <p:slideViewPr>
    <p:cSldViewPr>
      <p:cViewPr varScale="1">
        <p:scale>
          <a:sx n="151" d="100"/>
          <a:sy n="151" d="100"/>
        </p:scale>
        <p:origin x="642" y="126"/>
      </p:cViewPr>
      <p:guideLst>
        <p:guide orient="horz" pos="3156"/>
        <p:guide orient="horz" pos="84"/>
        <p:guide pos="96"/>
        <p:guide pos="5664"/>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DD15C8-D4A1-4A74-921E-B35B0BF6FF35}" type="datetimeFigureOut">
              <a:rPr lang="en-US" smtClean="0"/>
              <a:t>4/25/2022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7F4D65-FC0D-4051-9488-354664E7D760}" type="slidenum">
              <a:rPr lang="en-US" smtClean="0"/>
              <a:t>‹#›</a:t>
            </a:fld>
            <a:endParaRPr lang="en-US"/>
          </a:p>
        </p:txBody>
      </p:sp>
    </p:spTree>
    <p:extLst>
      <p:ext uri="{BB962C8B-B14F-4D97-AF65-F5344CB8AC3E}">
        <p14:creationId xmlns:p14="http://schemas.microsoft.com/office/powerpoint/2010/main" val="1347675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9483533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4581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326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63" r:id="rId4"/>
    <p:sldLayoutId id="2147483686" r:id="rId5"/>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0928" y="2038350"/>
            <a:ext cx="1789272" cy="830997"/>
          </a:xfrm>
          <a:prstGeom prst="rect">
            <a:avLst/>
          </a:prstGeom>
          <a:noFill/>
        </p:spPr>
        <p:txBody>
          <a:bodyPr wrap="none" rtlCol="0">
            <a:spAutoFit/>
          </a:bodyPr>
          <a:lstStyle/>
          <a:p>
            <a:r>
              <a:rPr lang="en-US" sz="4800" dirty="0" err="1" smtClean="0"/>
              <a:t>Lec</a:t>
            </a:r>
            <a:r>
              <a:rPr lang="en-US" sz="4800" dirty="0" smtClean="0"/>
              <a:t> - 3</a:t>
            </a:r>
            <a:endParaRPr lang="en-US" sz="4800" dirty="0"/>
          </a:p>
        </p:txBody>
      </p:sp>
    </p:spTree>
    <p:extLst>
      <p:ext uri="{BB962C8B-B14F-4D97-AF65-F5344CB8AC3E}">
        <p14:creationId xmlns:p14="http://schemas.microsoft.com/office/powerpoint/2010/main" val="19282498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d drive\MJ WORK\Pooja mam (physics)\CBSE (X)\Light - Reflection and Refraction\Raw\900_Rizwana-Khan_Red to Black Gradient Background.jpg"/>
          <p:cNvPicPr>
            <a:picLocks noChangeArrowheads="1"/>
          </p:cNvPicPr>
          <p:nvPr/>
        </p:nvPicPr>
        <p:blipFill rotWithShape="1">
          <a:blip r:embed="rId2">
            <a:extLst>
              <a:ext uri="{28A0092B-C50C-407E-A947-70E740481C1C}">
                <a14:useLocalDpi xmlns:a14="http://schemas.microsoft.com/office/drawing/2010/main" val="0"/>
              </a:ext>
            </a:extLst>
          </a:blip>
          <a:srcRect b="39682"/>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flipV="1">
            <a:off x="0" y="0"/>
            <a:ext cx="9144000" cy="5143500"/>
          </a:xfrm>
          <a:prstGeom prst="rect">
            <a:avLst/>
          </a:prstGeom>
          <a:gradFill>
            <a:gsLst>
              <a:gs pos="0">
                <a:schemeClr val="tx1">
                  <a:lumMod val="0"/>
                  <a:alpha val="65000"/>
                </a:schemeClr>
              </a:gs>
              <a:gs pos="100000">
                <a:srgbClr val="D4DEFF">
                  <a:alpha val="0"/>
                </a:srgbClr>
              </a:gs>
            </a:gsLst>
            <a:lin ang="540000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p:nvPr/>
        </p:nvSpPr>
        <p:spPr>
          <a:xfrm>
            <a:off x="228600" y="742950"/>
            <a:ext cx="4203700" cy="400110"/>
          </a:xfrm>
          <a:prstGeom prst="rect">
            <a:avLst/>
          </a:prstGeom>
          <a:noFill/>
        </p:spPr>
        <p:txBody>
          <a:bodyPr wrap="square">
            <a:spAutoFit/>
          </a:bodyPr>
          <a:lstStyle/>
          <a:p>
            <a:pPr>
              <a:defRPr/>
            </a:pPr>
            <a:r>
              <a:rPr lang="en-IN" sz="2000" kern="0"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RULES FOR MAKING RAY DIAGRAMS</a:t>
            </a:r>
          </a:p>
        </p:txBody>
      </p:sp>
      <p:sp>
        <p:nvSpPr>
          <p:cNvPr id="16" name="Rectangle 15"/>
          <p:cNvSpPr/>
          <p:nvPr/>
        </p:nvSpPr>
        <p:spPr>
          <a:xfrm>
            <a:off x="228600" y="1325308"/>
            <a:ext cx="679994" cy="400110"/>
          </a:xfrm>
          <a:prstGeom prst="rect">
            <a:avLst/>
          </a:prstGeom>
        </p:spPr>
        <p:txBody>
          <a:bodyPr wrap="none">
            <a:spAutoFit/>
          </a:bodyPr>
          <a:lstStyle/>
          <a:p>
            <a:r>
              <a:rPr lang="en-US" sz="2000"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RULE</a:t>
            </a:r>
            <a:endParaRPr lang="en-US" sz="20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endParaRPr>
          </a:p>
        </p:txBody>
      </p:sp>
      <p:sp>
        <p:nvSpPr>
          <p:cNvPr id="17" name="Frame 16"/>
          <p:cNvSpPr/>
          <p:nvPr/>
        </p:nvSpPr>
        <p:spPr>
          <a:xfrm rot="19193121">
            <a:off x="973285" y="1335235"/>
            <a:ext cx="457200" cy="457200"/>
          </a:xfrm>
          <a:prstGeom prst="frame">
            <a:avLst>
              <a:gd name="adj1" fmla="val 125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p:cNvSpPr/>
          <p:nvPr/>
        </p:nvSpPr>
        <p:spPr>
          <a:xfrm>
            <a:off x="1052614" y="1371846"/>
            <a:ext cx="325730" cy="400110"/>
          </a:xfrm>
          <a:prstGeom prst="rect">
            <a:avLst/>
          </a:prstGeom>
        </p:spPr>
        <p:txBody>
          <a:bodyPr wrap="none">
            <a:spAutoFit/>
          </a:bodyPr>
          <a:lstStyle/>
          <a:p>
            <a:r>
              <a:rPr lang="en-US" sz="2000" b="1"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1</a:t>
            </a:r>
            <a:endParaRPr lang="en-US" sz="2000" b="1"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endParaRPr>
          </a:p>
        </p:txBody>
      </p:sp>
      <p:sp>
        <p:nvSpPr>
          <p:cNvPr id="19" name="Rectangle 18"/>
          <p:cNvSpPr/>
          <p:nvPr/>
        </p:nvSpPr>
        <p:spPr>
          <a:xfrm>
            <a:off x="1627050" y="1262495"/>
            <a:ext cx="7059749" cy="646331"/>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A ray of light which </a:t>
            </a:r>
            <a:r>
              <a:rPr lang="en-US" dirty="0">
                <a:solidFill>
                  <a:srgbClr val="FFFF00"/>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is parallel to the principal axis</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of a convex mirror, </a:t>
            </a:r>
            <a:r>
              <a:rPr lang="en-US" dirty="0">
                <a:solidFill>
                  <a:srgbClr val="FFFF00"/>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appears to diverge from the focus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after reflection from the mirror.</a:t>
            </a:r>
          </a:p>
        </p:txBody>
      </p:sp>
      <p:sp>
        <p:nvSpPr>
          <p:cNvPr id="38" name="TextBox 37"/>
          <p:cNvSpPr txBox="1"/>
          <p:nvPr/>
        </p:nvSpPr>
        <p:spPr>
          <a:xfrm>
            <a:off x="2659361" y="-11847"/>
            <a:ext cx="3825278" cy="830997"/>
          </a:xfrm>
          <a:prstGeom prst="rect">
            <a:avLst/>
          </a:prstGeom>
          <a:noFill/>
        </p:spPr>
        <p:txBody>
          <a:bodyPr wrap="none" rtlCol="0">
            <a:spAutoFit/>
          </a:bodyPr>
          <a:lstStyle/>
          <a:p>
            <a:r>
              <a:rPr lang="en-US" sz="4800" dirty="0" smtClean="0">
                <a:solidFill>
                  <a:schemeClr val="bg1"/>
                </a:solidFill>
                <a:effectLst>
                  <a:outerShdw blurRad="38100" dist="38100" dir="2700000" algn="tl">
                    <a:srgbClr val="000000"/>
                  </a:outerShdw>
                </a:effectLst>
                <a:latin typeface="Tw Cen MT" panose="020B0602020104020603" pitchFamily="34" charset="0"/>
              </a:rPr>
              <a:t>RAY DIAGRAM</a:t>
            </a:r>
            <a:endParaRPr lang="en-US" sz="4800" dirty="0">
              <a:solidFill>
                <a:schemeClr val="bg1"/>
              </a:solidFill>
              <a:effectLst>
                <a:outerShdw blurRad="38100" dist="38100" dir="2700000" algn="tl">
                  <a:srgbClr val="000000"/>
                </a:outerShdw>
              </a:effectLst>
              <a:latin typeface="Tw Cen MT" panose="020B0602020104020603" pitchFamily="34" charset="0"/>
            </a:endParaRPr>
          </a:p>
        </p:txBody>
      </p:sp>
      <p:sp>
        <p:nvSpPr>
          <p:cNvPr id="54" name="TextBox 53"/>
          <p:cNvSpPr txBox="1"/>
          <p:nvPr/>
        </p:nvSpPr>
        <p:spPr>
          <a:xfrm>
            <a:off x="2806784" y="2416109"/>
            <a:ext cx="369012" cy="400110"/>
          </a:xfrm>
          <a:prstGeom prst="rect">
            <a:avLst/>
          </a:prstGeom>
          <a:noFill/>
        </p:spPr>
        <p:txBody>
          <a:bodyPr wrap="none" rtlCol="0">
            <a:spAutoFit/>
          </a:bodyPr>
          <a:lstStyle/>
          <a:p>
            <a:r>
              <a:rPr lang="en-US" sz="2000" b="1" dirty="0" smtClean="0">
                <a:solidFill>
                  <a:schemeClr val="bg1"/>
                </a:solidFill>
                <a:latin typeface="Tw Cen MT" panose="020B0602020104020603" pitchFamily="34" charset="0"/>
              </a:rPr>
              <a:t>A</a:t>
            </a:r>
            <a:endParaRPr lang="en-US" sz="2000" b="1" dirty="0">
              <a:solidFill>
                <a:schemeClr val="bg1"/>
              </a:solidFill>
              <a:latin typeface="Tw Cen MT" panose="020B0602020104020603" pitchFamily="34" charset="0"/>
            </a:endParaRPr>
          </a:p>
        </p:txBody>
      </p:sp>
      <p:sp>
        <p:nvSpPr>
          <p:cNvPr id="56" name="TextBox 55"/>
          <p:cNvSpPr txBox="1"/>
          <p:nvPr/>
        </p:nvSpPr>
        <p:spPr>
          <a:xfrm>
            <a:off x="2809959" y="3120578"/>
            <a:ext cx="320922" cy="400110"/>
          </a:xfrm>
          <a:prstGeom prst="rect">
            <a:avLst/>
          </a:prstGeom>
          <a:noFill/>
        </p:spPr>
        <p:txBody>
          <a:bodyPr wrap="none" rtlCol="0">
            <a:spAutoFit/>
          </a:bodyPr>
          <a:lstStyle/>
          <a:p>
            <a:r>
              <a:rPr lang="en-US" sz="2000" b="1" dirty="0" smtClean="0">
                <a:solidFill>
                  <a:schemeClr val="bg1"/>
                </a:solidFill>
                <a:latin typeface="Tw Cen MT" panose="020B0602020104020603" pitchFamily="34" charset="0"/>
              </a:rPr>
              <a:t>B</a:t>
            </a:r>
            <a:endParaRPr lang="en-US" sz="2000" b="1" dirty="0">
              <a:solidFill>
                <a:schemeClr val="bg1"/>
              </a:solidFill>
              <a:latin typeface="Tw Cen MT" panose="020B0602020104020603" pitchFamily="34" charset="0"/>
            </a:endParaRPr>
          </a:p>
        </p:txBody>
      </p:sp>
      <p:cxnSp>
        <p:nvCxnSpPr>
          <p:cNvPr id="57" name="Straight Connector 56"/>
          <p:cNvCxnSpPr/>
          <p:nvPr/>
        </p:nvCxnSpPr>
        <p:spPr>
          <a:xfrm flipH="1" flipV="1">
            <a:off x="2636520" y="2141220"/>
            <a:ext cx="1430656" cy="585790"/>
          </a:xfrm>
          <a:prstGeom prst="line">
            <a:avLst/>
          </a:prstGeom>
          <a:noFill/>
          <a:ln w="28575" cap="flat" cmpd="sng" algn="ctr">
            <a:solidFill>
              <a:srgbClr val="FFFF00"/>
            </a:solidFill>
            <a:prstDash val="solid"/>
            <a:tailEnd type="stealth" w="lg" len="lg"/>
          </a:ln>
          <a:effectLst/>
        </p:spPr>
      </p:cxnSp>
      <p:cxnSp>
        <p:nvCxnSpPr>
          <p:cNvPr id="82" name="Straight Arrow Connector 81"/>
          <p:cNvCxnSpPr/>
          <p:nvPr/>
        </p:nvCxnSpPr>
        <p:spPr>
          <a:xfrm rot="5400000" flipH="1" flipV="1">
            <a:off x="2760419" y="2953533"/>
            <a:ext cx="457200" cy="1588"/>
          </a:xfrm>
          <a:prstGeom prst="straightConnector1">
            <a:avLst/>
          </a:prstGeom>
          <a:noFill/>
          <a:ln w="28575" cap="flat" cmpd="sng" algn="ctr">
            <a:solidFill>
              <a:schemeClr val="bg1"/>
            </a:solidFill>
            <a:prstDash val="solid"/>
            <a:tailEnd type="stealth" w="lg" len="lg"/>
          </a:ln>
          <a:effectLst/>
        </p:spPr>
      </p:cxnSp>
      <p:grpSp>
        <p:nvGrpSpPr>
          <p:cNvPr id="83" name="Group 56"/>
          <p:cNvGrpSpPr/>
          <p:nvPr/>
        </p:nvGrpSpPr>
        <p:grpSpPr>
          <a:xfrm>
            <a:off x="2987521" y="2744596"/>
            <a:ext cx="1089205" cy="1588"/>
            <a:chOff x="2416021" y="2502542"/>
            <a:chExt cx="1089205" cy="1588"/>
          </a:xfrm>
          <a:effectLst>
            <a:glow>
              <a:schemeClr val="tx1"/>
            </a:glow>
          </a:effectLst>
        </p:grpSpPr>
        <p:cxnSp>
          <p:nvCxnSpPr>
            <p:cNvPr id="84" name="Straight Connector 83"/>
            <p:cNvCxnSpPr/>
            <p:nvPr/>
          </p:nvCxnSpPr>
          <p:spPr>
            <a:xfrm>
              <a:off x="2416021" y="2503868"/>
              <a:ext cx="1089205" cy="0"/>
            </a:xfrm>
            <a:prstGeom prst="line">
              <a:avLst/>
            </a:prstGeom>
            <a:noFill/>
            <a:ln w="28575" cap="flat" cmpd="sng" algn="ctr">
              <a:solidFill>
                <a:srgbClr val="00FFFF"/>
              </a:solidFill>
              <a:prstDash val="solid"/>
            </a:ln>
            <a:effectLst/>
          </p:spPr>
        </p:cxnSp>
        <p:cxnSp>
          <p:nvCxnSpPr>
            <p:cNvPr id="85" name="Straight Connector 84"/>
            <p:cNvCxnSpPr/>
            <p:nvPr/>
          </p:nvCxnSpPr>
          <p:spPr>
            <a:xfrm>
              <a:off x="3086100" y="2502542"/>
              <a:ext cx="91440" cy="1588"/>
            </a:xfrm>
            <a:prstGeom prst="line">
              <a:avLst/>
            </a:prstGeom>
            <a:noFill/>
            <a:ln w="28575" cap="flat" cmpd="sng" algn="ctr">
              <a:solidFill>
                <a:srgbClr val="00FFFF"/>
              </a:solidFill>
              <a:prstDash val="solid"/>
              <a:tailEnd type="stealth" w="lg" len="lg"/>
            </a:ln>
            <a:effectLst/>
          </p:spPr>
        </p:cxnSp>
      </p:grpSp>
      <p:cxnSp>
        <p:nvCxnSpPr>
          <p:cNvPr id="86" name="Straight Connector 85"/>
          <p:cNvCxnSpPr/>
          <p:nvPr/>
        </p:nvCxnSpPr>
        <p:spPr>
          <a:xfrm flipH="1" flipV="1">
            <a:off x="4069109" y="2728498"/>
            <a:ext cx="1188691" cy="450947"/>
          </a:xfrm>
          <a:prstGeom prst="line">
            <a:avLst/>
          </a:prstGeom>
          <a:noFill/>
          <a:ln w="28575" cap="flat" cmpd="sng" algn="ctr">
            <a:solidFill>
              <a:srgbClr val="FFFF00"/>
            </a:solidFill>
            <a:prstDash val="sysDash"/>
            <a:headEnd type="none" w="med" len="med"/>
            <a:tailEnd type="none" w="med" len="med"/>
          </a:ln>
          <a:effectLst/>
        </p:spPr>
      </p:cxnSp>
      <p:grpSp>
        <p:nvGrpSpPr>
          <p:cNvPr id="91" name="Group 90"/>
          <p:cNvGrpSpPr/>
          <p:nvPr/>
        </p:nvGrpSpPr>
        <p:grpSpPr>
          <a:xfrm>
            <a:off x="2340864" y="1733550"/>
            <a:ext cx="6345936" cy="2865120"/>
            <a:chOff x="2340864" y="2449830"/>
            <a:chExt cx="6345936" cy="2865120"/>
          </a:xfrm>
        </p:grpSpPr>
        <p:cxnSp>
          <p:nvCxnSpPr>
            <p:cNvPr id="95" name="Straight Connector 94"/>
            <p:cNvCxnSpPr/>
            <p:nvPr/>
          </p:nvCxnSpPr>
          <p:spPr>
            <a:xfrm>
              <a:off x="2340864" y="3887275"/>
              <a:ext cx="6345936" cy="1588"/>
            </a:xfrm>
            <a:prstGeom prst="line">
              <a:avLst/>
            </a:prstGeom>
            <a:noFill/>
            <a:ln w="25400" cap="flat" cmpd="sng" algn="ctr">
              <a:solidFill>
                <a:schemeClr val="bg1"/>
              </a:solidFill>
              <a:prstDash val="solid"/>
            </a:ln>
            <a:effectLst/>
          </p:spPr>
        </p:cxnSp>
        <p:sp>
          <p:nvSpPr>
            <p:cNvPr id="96" name="TextBox 95"/>
            <p:cNvSpPr txBox="1"/>
            <p:nvPr/>
          </p:nvSpPr>
          <p:spPr>
            <a:xfrm>
              <a:off x="6248400" y="3880701"/>
              <a:ext cx="333746" cy="400110"/>
            </a:xfrm>
            <a:prstGeom prst="rect">
              <a:avLst/>
            </a:prstGeom>
            <a:noFill/>
            <a:ln>
              <a:noFill/>
            </a:ln>
          </p:spPr>
          <p:txBody>
            <a:bodyPr wrap="none" rtlCol="0">
              <a:spAutoFit/>
            </a:bodyPr>
            <a:lstStyle/>
            <a:p>
              <a:pPr>
                <a:defRPr/>
              </a:pPr>
              <a:r>
                <a:rPr lang="en-US" sz="2000" b="1" kern="0" dirty="0" smtClean="0">
                  <a:solidFill>
                    <a:schemeClr val="bg1"/>
                  </a:solidFill>
                  <a:latin typeface="Tw Cen MT" panose="020B0602020104020603" pitchFamily="34" charset="0"/>
                </a:rPr>
                <a:t>C</a:t>
              </a:r>
              <a:endParaRPr lang="en-US" sz="2000" b="1" kern="0" dirty="0">
                <a:solidFill>
                  <a:schemeClr val="bg1"/>
                </a:solidFill>
                <a:latin typeface="Tw Cen MT" panose="020B0602020104020603" pitchFamily="34" charset="0"/>
              </a:endParaRPr>
            </a:p>
          </p:txBody>
        </p:sp>
        <p:grpSp>
          <p:nvGrpSpPr>
            <p:cNvPr id="97" name="Group 29"/>
            <p:cNvGrpSpPr/>
            <p:nvPr/>
          </p:nvGrpSpPr>
          <p:grpSpPr>
            <a:xfrm flipH="1">
              <a:off x="4067935" y="2836829"/>
              <a:ext cx="399287" cy="2101556"/>
              <a:chOff x="6515100" y="1883704"/>
              <a:chExt cx="399287" cy="2101556"/>
            </a:xfrm>
          </p:grpSpPr>
          <p:grpSp>
            <p:nvGrpSpPr>
              <p:cNvPr id="107" name="Group 82"/>
              <p:cNvGrpSpPr/>
              <p:nvPr/>
            </p:nvGrpSpPr>
            <p:grpSpPr>
              <a:xfrm>
                <a:off x="6526123" y="1883704"/>
                <a:ext cx="388264" cy="1998521"/>
                <a:chOff x="2099547" y="2828517"/>
                <a:chExt cx="232173" cy="1435393"/>
              </a:xfrm>
            </p:grpSpPr>
            <p:cxnSp>
              <p:nvCxnSpPr>
                <p:cNvPr id="118" name="Straight Connector 5"/>
                <p:cNvCxnSpPr/>
                <p:nvPr/>
              </p:nvCxnSpPr>
              <p:spPr>
                <a:xfrm>
                  <a:off x="2240280" y="3581400"/>
                  <a:ext cx="91440" cy="1588"/>
                </a:xfrm>
                <a:prstGeom prst="line">
                  <a:avLst/>
                </a:prstGeom>
                <a:noFill/>
                <a:ln w="25400" cap="flat" cmpd="sng" algn="ctr">
                  <a:solidFill>
                    <a:schemeClr val="bg1"/>
                  </a:solidFill>
                  <a:prstDash val="solid"/>
                </a:ln>
                <a:effectLst/>
              </p:spPr>
            </p:cxnSp>
            <p:cxnSp>
              <p:nvCxnSpPr>
                <p:cNvPr id="119" name="Straight Connector 6"/>
                <p:cNvCxnSpPr/>
                <p:nvPr/>
              </p:nvCxnSpPr>
              <p:spPr>
                <a:xfrm>
                  <a:off x="2232660" y="3429000"/>
                  <a:ext cx="91440" cy="1588"/>
                </a:xfrm>
                <a:prstGeom prst="line">
                  <a:avLst/>
                </a:prstGeom>
                <a:noFill/>
                <a:ln w="25400" cap="flat" cmpd="sng" algn="ctr">
                  <a:solidFill>
                    <a:schemeClr val="bg1"/>
                  </a:solidFill>
                  <a:prstDash val="solid"/>
                </a:ln>
                <a:effectLst/>
              </p:spPr>
            </p:cxnSp>
            <p:cxnSp>
              <p:nvCxnSpPr>
                <p:cNvPr id="120" name="Straight Connector 7"/>
                <p:cNvCxnSpPr/>
                <p:nvPr/>
              </p:nvCxnSpPr>
              <p:spPr>
                <a:xfrm>
                  <a:off x="2236470" y="3732212"/>
                  <a:ext cx="91440" cy="1588"/>
                </a:xfrm>
                <a:prstGeom prst="line">
                  <a:avLst/>
                </a:prstGeom>
                <a:noFill/>
                <a:ln w="25400" cap="flat" cmpd="sng" algn="ctr">
                  <a:solidFill>
                    <a:schemeClr val="bg1"/>
                  </a:solidFill>
                  <a:prstDash val="solid"/>
                </a:ln>
                <a:effectLst/>
              </p:spPr>
            </p:cxnSp>
            <p:cxnSp>
              <p:nvCxnSpPr>
                <p:cNvPr id="121" name="Straight Connector 8"/>
                <p:cNvCxnSpPr/>
                <p:nvPr/>
              </p:nvCxnSpPr>
              <p:spPr>
                <a:xfrm>
                  <a:off x="2217420" y="3276600"/>
                  <a:ext cx="91440" cy="1588"/>
                </a:xfrm>
                <a:prstGeom prst="line">
                  <a:avLst/>
                </a:prstGeom>
                <a:noFill/>
                <a:ln w="25400" cap="flat" cmpd="sng" algn="ctr">
                  <a:solidFill>
                    <a:schemeClr val="bg1"/>
                  </a:solidFill>
                  <a:prstDash val="solid"/>
                </a:ln>
                <a:effectLst/>
              </p:spPr>
            </p:cxnSp>
            <p:cxnSp>
              <p:nvCxnSpPr>
                <p:cNvPr id="122" name="Straight Connector 9"/>
                <p:cNvCxnSpPr/>
                <p:nvPr/>
              </p:nvCxnSpPr>
              <p:spPr>
                <a:xfrm>
                  <a:off x="2219122" y="3884612"/>
                  <a:ext cx="91440" cy="1588"/>
                </a:xfrm>
                <a:prstGeom prst="line">
                  <a:avLst/>
                </a:prstGeom>
                <a:noFill/>
                <a:ln w="25400" cap="flat" cmpd="sng" algn="ctr">
                  <a:solidFill>
                    <a:schemeClr val="bg1"/>
                  </a:solidFill>
                  <a:prstDash val="solid"/>
                </a:ln>
                <a:effectLst/>
              </p:spPr>
            </p:cxnSp>
            <p:cxnSp>
              <p:nvCxnSpPr>
                <p:cNvPr id="123" name="Straight Connector 10"/>
                <p:cNvCxnSpPr/>
                <p:nvPr/>
              </p:nvCxnSpPr>
              <p:spPr>
                <a:xfrm>
                  <a:off x="2192452" y="4037012"/>
                  <a:ext cx="91440" cy="1588"/>
                </a:xfrm>
                <a:prstGeom prst="line">
                  <a:avLst/>
                </a:prstGeom>
                <a:noFill/>
                <a:ln w="25400" cap="flat" cmpd="sng" algn="ctr">
                  <a:solidFill>
                    <a:schemeClr val="bg1"/>
                  </a:solidFill>
                  <a:prstDash val="solid"/>
                </a:ln>
                <a:effectLst/>
              </p:spPr>
            </p:cxnSp>
            <p:cxnSp>
              <p:nvCxnSpPr>
                <p:cNvPr id="124" name="Straight Connector 11"/>
                <p:cNvCxnSpPr/>
                <p:nvPr/>
              </p:nvCxnSpPr>
              <p:spPr>
                <a:xfrm>
                  <a:off x="2190344" y="3124200"/>
                  <a:ext cx="91440" cy="1588"/>
                </a:xfrm>
                <a:prstGeom prst="line">
                  <a:avLst/>
                </a:prstGeom>
                <a:noFill/>
                <a:ln w="25400" cap="flat" cmpd="sng" algn="ctr">
                  <a:solidFill>
                    <a:schemeClr val="bg1"/>
                  </a:solidFill>
                  <a:prstDash val="solid"/>
                </a:ln>
                <a:effectLst/>
              </p:spPr>
            </p:cxnSp>
            <p:cxnSp>
              <p:nvCxnSpPr>
                <p:cNvPr id="125" name="Straight Connector 12"/>
                <p:cNvCxnSpPr/>
                <p:nvPr/>
              </p:nvCxnSpPr>
              <p:spPr>
                <a:xfrm>
                  <a:off x="2148434" y="2971800"/>
                  <a:ext cx="91440" cy="1588"/>
                </a:xfrm>
                <a:prstGeom prst="line">
                  <a:avLst/>
                </a:prstGeom>
                <a:noFill/>
                <a:ln w="25400" cap="flat" cmpd="sng" algn="ctr">
                  <a:solidFill>
                    <a:schemeClr val="bg1"/>
                  </a:solidFill>
                  <a:prstDash val="solid"/>
                </a:ln>
                <a:effectLst/>
              </p:spPr>
            </p:cxnSp>
            <p:cxnSp>
              <p:nvCxnSpPr>
                <p:cNvPr id="126" name="Straight Connector 13"/>
                <p:cNvCxnSpPr/>
                <p:nvPr/>
              </p:nvCxnSpPr>
              <p:spPr>
                <a:xfrm>
                  <a:off x="2153298" y="4189412"/>
                  <a:ext cx="91440" cy="1588"/>
                </a:xfrm>
                <a:prstGeom prst="line">
                  <a:avLst/>
                </a:prstGeom>
                <a:noFill/>
                <a:ln w="25400" cap="flat" cmpd="sng" algn="ctr">
                  <a:solidFill>
                    <a:schemeClr val="bg1"/>
                  </a:solidFill>
                  <a:prstDash val="solid"/>
                </a:ln>
                <a:effectLst/>
              </p:spPr>
            </p:cxnSp>
            <p:cxnSp>
              <p:nvCxnSpPr>
                <p:cNvPr id="127" name="Straight Connector 14"/>
                <p:cNvCxnSpPr/>
                <p:nvPr/>
              </p:nvCxnSpPr>
              <p:spPr>
                <a:xfrm>
                  <a:off x="2122537" y="4262322"/>
                  <a:ext cx="91440" cy="1588"/>
                </a:xfrm>
                <a:prstGeom prst="line">
                  <a:avLst/>
                </a:prstGeom>
                <a:noFill/>
                <a:ln w="25400" cap="flat" cmpd="sng" algn="ctr">
                  <a:solidFill>
                    <a:schemeClr val="bg1"/>
                  </a:solidFill>
                  <a:prstDash val="solid"/>
                </a:ln>
                <a:effectLst/>
              </p:spPr>
            </p:cxnSp>
            <p:cxnSp>
              <p:nvCxnSpPr>
                <p:cNvPr id="128" name="Straight Connector 16"/>
                <p:cNvCxnSpPr/>
                <p:nvPr/>
              </p:nvCxnSpPr>
              <p:spPr>
                <a:xfrm>
                  <a:off x="2099547" y="2828517"/>
                  <a:ext cx="91440" cy="1588"/>
                </a:xfrm>
                <a:prstGeom prst="line">
                  <a:avLst/>
                </a:prstGeom>
                <a:noFill/>
                <a:ln w="25400" cap="flat" cmpd="sng" algn="ctr">
                  <a:solidFill>
                    <a:schemeClr val="bg1"/>
                  </a:solidFill>
                  <a:prstDash val="solid"/>
                </a:ln>
                <a:effectLst/>
              </p:spPr>
            </p:cxnSp>
          </p:grpSp>
          <p:cxnSp>
            <p:nvCxnSpPr>
              <p:cNvPr id="108" name="Straight Connector 107"/>
              <p:cNvCxnSpPr/>
              <p:nvPr/>
            </p:nvCxnSpPr>
            <p:spPr>
              <a:xfrm>
                <a:off x="6644571" y="3672840"/>
                <a:ext cx="152916" cy="2211"/>
              </a:xfrm>
              <a:prstGeom prst="line">
                <a:avLst/>
              </a:prstGeom>
              <a:noFill/>
              <a:ln w="25400" cap="flat" cmpd="sng" algn="ctr">
                <a:solidFill>
                  <a:schemeClr val="bg1"/>
                </a:solidFill>
                <a:prstDash val="solid"/>
              </a:ln>
              <a:effectLst/>
            </p:spPr>
          </p:cxnSp>
          <p:cxnSp>
            <p:nvCxnSpPr>
              <p:cNvPr id="109" name="Straight Connector 20"/>
              <p:cNvCxnSpPr/>
              <p:nvPr/>
            </p:nvCxnSpPr>
            <p:spPr>
              <a:xfrm>
                <a:off x="6701721" y="3459480"/>
                <a:ext cx="152916" cy="2211"/>
              </a:xfrm>
              <a:prstGeom prst="line">
                <a:avLst/>
              </a:prstGeom>
              <a:noFill/>
              <a:ln w="25400" cap="flat" cmpd="sng" algn="ctr">
                <a:solidFill>
                  <a:schemeClr val="bg1"/>
                </a:solidFill>
                <a:prstDash val="solid"/>
              </a:ln>
              <a:effectLst/>
            </p:spPr>
          </p:cxnSp>
          <p:cxnSp>
            <p:nvCxnSpPr>
              <p:cNvPr id="110" name="Straight Connector 109"/>
              <p:cNvCxnSpPr/>
              <p:nvPr/>
            </p:nvCxnSpPr>
            <p:spPr>
              <a:xfrm>
                <a:off x="6736011" y="3249930"/>
                <a:ext cx="152916" cy="2211"/>
              </a:xfrm>
              <a:prstGeom prst="line">
                <a:avLst/>
              </a:prstGeom>
              <a:noFill/>
              <a:ln w="25400" cap="flat" cmpd="sng" algn="ctr">
                <a:solidFill>
                  <a:schemeClr val="bg1"/>
                </a:solidFill>
                <a:prstDash val="solid"/>
              </a:ln>
              <a:effectLst/>
            </p:spPr>
          </p:cxnSp>
          <p:cxnSp>
            <p:nvCxnSpPr>
              <p:cNvPr id="111" name="Straight Connector 110"/>
              <p:cNvCxnSpPr/>
              <p:nvPr/>
            </p:nvCxnSpPr>
            <p:spPr>
              <a:xfrm>
                <a:off x="6755130" y="3033955"/>
                <a:ext cx="152916" cy="2211"/>
              </a:xfrm>
              <a:prstGeom prst="line">
                <a:avLst/>
              </a:prstGeom>
              <a:noFill/>
              <a:ln w="25400" cap="flat" cmpd="sng" algn="ctr">
                <a:solidFill>
                  <a:schemeClr val="bg1"/>
                </a:solidFill>
                <a:prstDash val="solid"/>
              </a:ln>
              <a:effectLst/>
            </p:spPr>
          </p:cxnSp>
          <p:cxnSp>
            <p:nvCxnSpPr>
              <p:cNvPr id="112" name="Straight Connector 111"/>
              <p:cNvCxnSpPr/>
              <p:nvPr/>
            </p:nvCxnSpPr>
            <p:spPr>
              <a:xfrm>
                <a:off x="6515100" y="3983049"/>
                <a:ext cx="152916" cy="2211"/>
              </a:xfrm>
              <a:prstGeom prst="line">
                <a:avLst/>
              </a:prstGeom>
              <a:noFill/>
              <a:ln w="25400" cap="flat" cmpd="sng" algn="ctr">
                <a:solidFill>
                  <a:schemeClr val="bg1"/>
                </a:solidFill>
                <a:prstDash val="solid"/>
              </a:ln>
              <a:effectLst/>
            </p:spPr>
          </p:cxnSp>
          <p:cxnSp>
            <p:nvCxnSpPr>
              <p:cNvPr id="113" name="Straight Connector 112"/>
              <p:cNvCxnSpPr/>
              <p:nvPr/>
            </p:nvCxnSpPr>
            <p:spPr>
              <a:xfrm>
                <a:off x="6756000" y="2832042"/>
                <a:ext cx="152916" cy="2211"/>
              </a:xfrm>
              <a:prstGeom prst="line">
                <a:avLst/>
              </a:prstGeom>
              <a:noFill/>
              <a:ln w="25400" cap="flat" cmpd="sng" algn="ctr">
                <a:solidFill>
                  <a:schemeClr val="bg1"/>
                </a:solidFill>
                <a:prstDash val="solid"/>
              </a:ln>
              <a:effectLst/>
            </p:spPr>
          </p:cxnSp>
          <p:cxnSp>
            <p:nvCxnSpPr>
              <p:cNvPr id="114" name="Straight Connector 113"/>
              <p:cNvCxnSpPr/>
              <p:nvPr/>
            </p:nvCxnSpPr>
            <p:spPr>
              <a:xfrm>
                <a:off x="6735626" y="2611870"/>
                <a:ext cx="152916" cy="2211"/>
              </a:xfrm>
              <a:prstGeom prst="line">
                <a:avLst/>
              </a:prstGeom>
              <a:noFill/>
              <a:ln w="25400" cap="flat" cmpd="sng" algn="ctr">
                <a:solidFill>
                  <a:schemeClr val="bg1"/>
                </a:solidFill>
                <a:prstDash val="solid"/>
              </a:ln>
              <a:effectLst/>
            </p:spPr>
          </p:cxnSp>
          <p:cxnSp>
            <p:nvCxnSpPr>
              <p:cNvPr id="115" name="Straight Connector 114"/>
              <p:cNvCxnSpPr/>
              <p:nvPr/>
            </p:nvCxnSpPr>
            <p:spPr>
              <a:xfrm>
                <a:off x="6705600" y="2395912"/>
                <a:ext cx="152916" cy="2211"/>
              </a:xfrm>
              <a:prstGeom prst="line">
                <a:avLst/>
              </a:prstGeom>
              <a:noFill/>
              <a:ln w="25400" cap="flat" cmpd="sng" algn="ctr">
                <a:solidFill>
                  <a:schemeClr val="bg1"/>
                </a:solidFill>
                <a:prstDash val="solid"/>
              </a:ln>
              <a:effectLst/>
            </p:spPr>
          </p:cxnSp>
          <p:cxnSp>
            <p:nvCxnSpPr>
              <p:cNvPr id="116" name="Straight Connector 115"/>
              <p:cNvCxnSpPr/>
              <p:nvPr/>
            </p:nvCxnSpPr>
            <p:spPr>
              <a:xfrm>
                <a:off x="6650302" y="2179296"/>
                <a:ext cx="152916" cy="2211"/>
              </a:xfrm>
              <a:prstGeom prst="line">
                <a:avLst/>
              </a:prstGeom>
              <a:noFill/>
              <a:ln w="25400" cap="flat" cmpd="sng" algn="ctr">
                <a:solidFill>
                  <a:schemeClr val="bg1"/>
                </a:solidFill>
                <a:prstDash val="solid"/>
              </a:ln>
              <a:effectLst/>
            </p:spPr>
          </p:cxnSp>
          <p:cxnSp>
            <p:nvCxnSpPr>
              <p:cNvPr id="117" name="Straight Connector 116"/>
              <p:cNvCxnSpPr/>
              <p:nvPr/>
            </p:nvCxnSpPr>
            <p:spPr>
              <a:xfrm>
                <a:off x="6569888" y="1985414"/>
                <a:ext cx="152916" cy="2211"/>
              </a:xfrm>
              <a:prstGeom prst="line">
                <a:avLst/>
              </a:prstGeom>
              <a:noFill/>
              <a:ln w="25400" cap="flat" cmpd="sng" algn="ctr">
                <a:solidFill>
                  <a:schemeClr val="bg1"/>
                </a:solidFill>
                <a:prstDash val="solid"/>
              </a:ln>
              <a:effectLst/>
            </p:spPr>
          </p:cxnSp>
        </p:grpSp>
        <p:sp>
          <p:nvSpPr>
            <p:cNvPr id="98" name="Block Arc 97"/>
            <p:cNvSpPr/>
            <p:nvPr/>
          </p:nvSpPr>
          <p:spPr>
            <a:xfrm rot="16200000">
              <a:off x="3376688" y="3133102"/>
              <a:ext cx="2865120" cy="1498575"/>
            </a:xfrm>
            <a:prstGeom prst="blockArc">
              <a:avLst>
                <a:gd name="adj1" fmla="val 12280828"/>
                <a:gd name="adj2" fmla="val 20077217"/>
                <a:gd name="adj3" fmla="val 0"/>
              </a:avLst>
            </a:prstGeom>
            <a:solidFill>
              <a:srgbClr val="00B0F0"/>
            </a:solidFill>
            <a:ln w="38100" cap="flat" cmpd="sng" algn="ctr">
              <a:solidFill>
                <a:schemeClr val="bg1"/>
              </a:solidFill>
              <a:prstDash val="solid"/>
            </a:ln>
            <a:effectLst/>
          </p:spPr>
          <p:txBody>
            <a:bodyPr rtlCol="0" anchor="ctr"/>
            <a:lstStyle/>
            <a:p>
              <a:pPr algn="ctr">
                <a:defRPr/>
              </a:pPr>
              <a:endParaRPr lang="en-US" sz="2000" kern="0" dirty="0">
                <a:solidFill>
                  <a:sysClr val="windowText" lastClr="000000"/>
                </a:solidFill>
                <a:latin typeface="Bookman Old Style" pitchFamily="18" charset="0"/>
              </a:endParaRPr>
            </a:p>
          </p:txBody>
        </p:sp>
        <p:sp>
          <p:nvSpPr>
            <p:cNvPr id="99" name="Flowchart: Connector 98"/>
            <p:cNvSpPr/>
            <p:nvPr/>
          </p:nvSpPr>
          <p:spPr>
            <a:xfrm>
              <a:off x="4021862" y="3832767"/>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dirty="0">
                <a:solidFill>
                  <a:srgbClr val="0070C0"/>
                </a:solidFill>
                <a:latin typeface="Bookman Old Style" pitchFamily="18" charset="0"/>
              </a:endParaRPr>
            </a:p>
          </p:txBody>
        </p:sp>
        <p:sp>
          <p:nvSpPr>
            <p:cNvPr id="100" name="TextBox 99"/>
            <p:cNvSpPr txBox="1"/>
            <p:nvPr/>
          </p:nvSpPr>
          <p:spPr>
            <a:xfrm>
              <a:off x="3785295" y="3891696"/>
              <a:ext cx="320922" cy="400110"/>
            </a:xfrm>
            <a:prstGeom prst="rect">
              <a:avLst/>
            </a:prstGeom>
            <a:noFill/>
            <a:ln>
              <a:noFill/>
            </a:ln>
          </p:spPr>
          <p:txBody>
            <a:bodyPr wrap="none" rtlCol="0">
              <a:spAutoFit/>
            </a:bodyPr>
            <a:lstStyle/>
            <a:p>
              <a:pPr>
                <a:defRPr/>
              </a:pPr>
              <a:r>
                <a:rPr lang="en-US" sz="2000" b="1" kern="0" dirty="0" smtClean="0">
                  <a:solidFill>
                    <a:schemeClr val="bg1"/>
                  </a:solidFill>
                  <a:latin typeface="Tw Cen MT" panose="020B0602020104020603" pitchFamily="34" charset="0"/>
                </a:rPr>
                <a:t>P</a:t>
              </a:r>
              <a:endParaRPr lang="en-US" sz="2000" b="1" kern="0" dirty="0">
                <a:solidFill>
                  <a:schemeClr val="bg1"/>
                </a:solidFill>
                <a:latin typeface="Tw Cen MT" panose="020B0602020104020603" pitchFamily="34" charset="0"/>
              </a:endParaRPr>
            </a:p>
          </p:txBody>
        </p:sp>
        <p:sp>
          <p:nvSpPr>
            <p:cNvPr id="101" name="TextBox 100"/>
            <p:cNvSpPr txBox="1"/>
            <p:nvPr/>
          </p:nvSpPr>
          <p:spPr>
            <a:xfrm>
              <a:off x="2993136" y="3562925"/>
              <a:ext cx="800100" cy="369332"/>
            </a:xfrm>
            <a:prstGeom prst="rect">
              <a:avLst/>
            </a:prstGeom>
            <a:noFill/>
            <a:ln>
              <a:noFill/>
            </a:ln>
          </p:spPr>
          <p:txBody>
            <a:bodyPr wrap="square" rtlCol="0">
              <a:spAutoFit/>
            </a:bodyPr>
            <a:lstStyle/>
            <a:p>
              <a:pPr>
                <a:defRPr/>
              </a:pPr>
              <a:r>
                <a:rPr lang="en-US" b="1" kern="0" dirty="0" smtClean="0">
                  <a:solidFill>
                    <a:schemeClr val="bg1"/>
                  </a:solidFill>
                  <a:latin typeface="Tw Cen MT" panose="020B0602020104020603" pitchFamily="34" charset="0"/>
                </a:rPr>
                <a:t>3 cm</a:t>
              </a:r>
              <a:endParaRPr lang="en-US" b="1" kern="0" dirty="0">
                <a:solidFill>
                  <a:schemeClr val="bg1"/>
                </a:solidFill>
                <a:latin typeface="Tw Cen MT" panose="020B0602020104020603" pitchFamily="34" charset="0"/>
              </a:endParaRPr>
            </a:p>
          </p:txBody>
        </p:sp>
        <p:sp>
          <p:nvSpPr>
            <p:cNvPr id="102" name="Flowchart: Connector 101"/>
            <p:cNvSpPr/>
            <p:nvPr/>
          </p:nvSpPr>
          <p:spPr>
            <a:xfrm>
              <a:off x="6390386" y="3821772"/>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dirty="0">
                <a:solidFill>
                  <a:srgbClr val="0070C0"/>
                </a:solidFill>
                <a:latin typeface="Bookman Old Style" pitchFamily="18" charset="0"/>
              </a:endParaRPr>
            </a:p>
          </p:txBody>
        </p:sp>
        <p:sp>
          <p:nvSpPr>
            <p:cNvPr id="103" name="TextBox 102"/>
            <p:cNvSpPr txBox="1"/>
            <p:nvPr/>
          </p:nvSpPr>
          <p:spPr>
            <a:xfrm>
              <a:off x="5105400" y="3880701"/>
              <a:ext cx="308098" cy="400110"/>
            </a:xfrm>
            <a:prstGeom prst="rect">
              <a:avLst/>
            </a:prstGeom>
            <a:noFill/>
            <a:ln>
              <a:noFill/>
            </a:ln>
          </p:spPr>
          <p:txBody>
            <a:bodyPr wrap="none" rtlCol="0">
              <a:spAutoFit/>
            </a:bodyPr>
            <a:lstStyle/>
            <a:p>
              <a:pPr>
                <a:defRPr/>
              </a:pPr>
              <a:r>
                <a:rPr lang="en-US" sz="2000" b="1" kern="0" dirty="0" smtClean="0">
                  <a:solidFill>
                    <a:schemeClr val="bg1"/>
                  </a:solidFill>
                  <a:latin typeface="Tw Cen MT" panose="020B0602020104020603" pitchFamily="34" charset="0"/>
                </a:rPr>
                <a:t>F</a:t>
              </a:r>
              <a:endParaRPr lang="en-US" sz="2000" b="1" kern="0" dirty="0">
                <a:solidFill>
                  <a:schemeClr val="bg1"/>
                </a:solidFill>
                <a:latin typeface="Tw Cen MT" panose="020B0602020104020603" pitchFamily="34" charset="0"/>
              </a:endParaRPr>
            </a:p>
          </p:txBody>
        </p:sp>
        <p:sp>
          <p:nvSpPr>
            <p:cNvPr id="104" name="TextBox 103"/>
            <p:cNvSpPr txBox="1"/>
            <p:nvPr/>
          </p:nvSpPr>
          <p:spPr>
            <a:xfrm>
              <a:off x="5587111" y="3562925"/>
              <a:ext cx="661290" cy="369332"/>
            </a:xfrm>
            <a:prstGeom prst="rect">
              <a:avLst/>
            </a:prstGeom>
            <a:noFill/>
            <a:ln>
              <a:noFill/>
            </a:ln>
          </p:spPr>
          <p:txBody>
            <a:bodyPr wrap="square" rtlCol="0">
              <a:spAutoFit/>
            </a:bodyPr>
            <a:lstStyle/>
            <a:p>
              <a:pPr>
                <a:defRPr/>
              </a:pPr>
              <a:r>
                <a:rPr lang="en-US" b="1" kern="0" dirty="0" smtClean="0">
                  <a:solidFill>
                    <a:schemeClr val="bg1"/>
                  </a:solidFill>
                  <a:latin typeface="Tw Cen MT" panose="020B0602020104020603" pitchFamily="34" charset="0"/>
                </a:rPr>
                <a:t>2 cm</a:t>
              </a:r>
              <a:endParaRPr lang="en-US" b="1" kern="0" dirty="0">
                <a:solidFill>
                  <a:schemeClr val="bg1"/>
                </a:solidFill>
                <a:latin typeface="Tw Cen MT" panose="020B0602020104020603" pitchFamily="34" charset="0"/>
              </a:endParaRPr>
            </a:p>
          </p:txBody>
        </p:sp>
        <p:sp>
          <p:nvSpPr>
            <p:cNvPr id="105" name="TextBox 104"/>
            <p:cNvSpPr txBox="1"/>
            <p:nvPr/>
          </p:nvSpPr>
          <p:spPr>
            <a:xfrm>
              <a:off x="4235450" y="3562925"/>
              <a:ext cx="641350" cy="369332"/>
            </a:xfrm>
            <a:prstGeom prst="rect">
              <a:avLst/>
            </a:prstGeom>
            <a:noFill/>
            <a:ln>
              <a:noFill/>
            </a:ln>
          </p:spPr>
          <p:txBody>
            <a:bodyPr wrap="square" rtlCol="0">
              <a:spAutoFit/>
            </a:bodyPr>
            <a:lstStyle/>
            <a:p>
              <a:pPr>
                <a:defRPr/>
              </a:pPr>
              <a:r>
                <a:rPr lang="en-US" b="1" kern="0" dirty="0" smtClean="0">
                  <a:solidFill>
                    <a:schemeClr val="bg1"/>
                  </a:solidFill>
                  <a:latin typeface="Tw Cen MT" panose="020B0602020104020603" pitchFamily="34" charset="0"/>
                </a:rPr>
                <a:t>2 cm</a:t>
              </a:r>
              <a:endParaRPr lang="en-US" b="1" kern="0" dirty="0">
                <a:solidFill>
                  <a:schemeClr val="bg1"/>
                </a:solidFill>
                <a:latin typeface="Tw Cen MT" panose="020B0602020104020603" pitchFamily="34" charset="0"/>
              </a:endParaRPr>
            </a:p>
          </p:txBody>
        </p:sp>
        <p:sp>
          <p:nvSpPr>
            <p:cNvPr id="106" name="Flowchart: Connector 105"/>
            <p:cNvSpPr/>
            <p:nvPr/>
          </p:nvSpPr>
          <p:spPr>
            <a:xfrm>
              <a:off x="5180583" y="3826713"/>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dirty="0">
                <a:solidFill>
                  <a:srgbClr val="0070C0"/>
                </a:solidFill>
                <a:latin typeface="Bookman Old Style" pitchFamily="18" charset="0"/>
              </a:endParaRPr>
            </a:p>
          </p:txBody>
        </p:sp>
      </p:grpSp>
    </p:spTree>
    <p:extLst>
      <p:ext uri="{BB962C8B-B14F-4D97-AF65-F5344CB8AC3E}">
        <p14:creationId xmlns:p14="http://schemas.microsoft.com/office/powerpoint/2010/main" val="100063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500" fill="hold"/>
                                        <p:tgtEl>
                                          <p:spTgt spid="17"/>
                                        </p:tgtEl>
                                        <p:attrNameLst>
                                          <p:attrName>ppt_w</p:attrName>
                                        </p:attrNameLst>
                                      </p:cBhvr>
                                      <p:tavLst>
                                        <p:tav tm="0">
                                          <p:val>
                                            <p:fltVal val="0"/>
                                          </p:val>
                                        </p:tav>
                                        <p:tav tm="100000">
                                          <p:val>
                                            <p:strVal val="#ppt_w"/>
                                          </p:val>
                                        </p:tav>
                                      </p:tavLst>
                                    </p:anim>
                                    <p:anim calcmode="lin" valueType="num">
                                      <p:cBhvr>
                                        <p:cTn id="21" dur="500" fill="hold"/>
                                        <p:tgtEl>
                                          <p:spTgt spid="17"/>
                                        </p:tgtEl>
                                        <p:attrNameLst>
                                          <p:attrName>ppt_h</p:attrName>
                                        </p:attrNameLst>
                                      </p:cBhvr>
                                      <p:tavLst>
                                        <p:tav tm="0">
                                          <p:val>
                                            <p:fltVal val="0"/>
                                          </p:val>
                                        </p:tav>
                                        <p:tav tm="100000">
                                          <p:val>
                                            <p:strVal val="#ppt_h"/>
                                          </p:val>
                                        </p:tav>
                                      </p:tavLst>
                                    </p:anim>
                                  </p:childTnLst>
                                </p:cTn>
                              </p:par>
                              <p:par>
                                <p:cTn id="22" presetID="8" presetClass="emph" presetSubtype="0" repeatCount="2000" fill="hold" grpId="1" nodeType="withEffect">
                                  <p:stCondLst>
                                    <p:cond delay="250"/>
                                  </p:stCondLst>
                                  <p:childTnLst>
                                    <p:animRot by="21600000">
                                      <p:cBhvr>
                                        <p:cTn id="23" dur="150" fill="hold"/>
                                        <p:tgtEl>
                                          <p:spTgt spid="17"/>
                                        </p:tgtEl>
                                        <p:attrNameLst>
                                          <p:attrName>r</p:attrName>
                                        </p:attrNameLst>
                                      </p:cBhvr>
                                    </p:animRot>
                                  </p:childTnLst>
                                </p:cTn>
                              </p:par>
                            </p:childTnLst>
                          </p:cTn>
                        </p:par>
                        <p:par>
                          <p:cTn id="24" fill="hold">
                            <p:stCondLst>
                              <p:cond delay="1050"/>
                            </p:stCondLst>
                            <p:childTnLst>
                              <p:par>
                                <p:cTn id="25" presetID="23" presetClass="entr" presetSubtype="32"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strVal val="4*#ppt_w"/>
                                          </p:val>
                                        </p:tav>
                                        <p:tav tm="100000">
                                          <p:val>
                                            <p:strVal val="#ppt_w"/>
                                          </p:val>
                                        </p:tav>
                                      </p:tavLst>
                                    </p:anim>
                                    <p:anim calcmode="lin" valueType="num">
                                      <p:cBhvr>
                                        <p:cTn id="28" dur="500" fill="hold"/>
                                        <p:tgtEl>
                                          <p:spTgt spid="18"/>
                                        </p:tgtEl>
                                        <p:attrNameLst>
                                          <p:attrName>ppt_h</p:attrName>
                                        </p:attrNameLst>
                                      </p:cBhvr>
                                      <p:tavLst>
                                        <p:tav tm="0">
                                          <p:val>
                                            <p:strVal val="4*#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type="lt">
                                    <p:tmPct val="2000"/>
                                  </p:iterate>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wipe(down)">
                                      <p:cBhvr>
                                        <p:cTn id="42" dur="1000"/>
                                        <p:tgtEl>
                                          <p:spTgt spid="82"/>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5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wipe(left)">
                                      <p:cBhvr>
                                        <p:cTn id="52" dur="10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wipe(right)">
                                      <p:cBhvr>
                                        <p:cTn id="57" dur="1000"/>
                                        <p:tgtEl>
                                          <p:spTgt spid="86"/>
                                        </p:tgtEl>
                                      </p:cBhvr>
                                    </p:animEffect>
                                  </p:childTnLst>
                                </p:cTn>
                              </p:par>
                            </p:childTnLst>
                          </p:cTn>
                        </p:par>
                        <p:par>
                          <p:cTn id="58" fill="hold">
                            <p:stCondLst>
                              <p:cond delay="1000"/>
                            </p:stCondLst>
                            <p:childTnLst>
                              <p:par>
                                <p:cTn id="59" presetID="22" presetClass="entr" presetSubtype="2" fill="hold"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right)">
                                      <p:cBhvr>
                                        <p:cTn id="61"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5" grpId="0"/>
      <p:bldP spid="16" grpId="0"/>
      <p:bldP spid="17" grpId="0" animBg="1"/>
      <p:bldP spid="17" grpId="1" animBg="1"/>
      <p:bldP spid="18" grpId="0"/>
      <p:bldP spid="19" grpId="0"/>
      <p:bldP spid="54"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d drive\MJ WORK\Pooja mam (physics)\CBSE (X)\Light - Reflection and Refraction\Raw\900_Rizwana-Khan_Red to Black Gradient Background.jpg"/>
          <p:cNvPicPr>
            <a:picLocks noChangeArrowheads="1"/>
          </p:cNvPicPr>
          <p:nvPr/>
        </p:nvPicPr>
        <p:blipFill rotWithShape="1">
          <a:blip r:embed="rId2">
            <a:extLst>
              <a:ext uri="{28A0092B-C50C-407E-A947-70E740481C1C}">
                <a14:useLocalDpi xmlns:a14="http://schemas.microsoft.com/office/drawing/2010/main" val="0"/>
              </a:ext>
            </a:extLst>
          </a:blip>
          <a:srcRect b="39682"/>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flipV="1">
            <a:off x="0" y="0"/>
            <a:ext cx="9144000" cy="5143500"/>
          </a:xfrm>
          <a:prstGeom prst="rect">
            <a:avLst/>
          </a:prstGeom>
          <a:gradFill>
            <a:gsLst>
              <a:gs pos="0">
                <a:schemeClr val="tx1">
                  <a:lumMod val="0"/>
                  <a:alpha val="65000"/>
                </a:schemeClr>
              </a:gs>
              <a:gs pos="100000">
                <a:srgbClr val="D4DEFF">
                  <a:alpha val="0"/>
                </a:srgbClr>
              </a:gs>
            </a:gsLst>
            <a:lin ang="540000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p:nvPr/>
        </p:nvSpPr>
        <p:spPr>
          <a:xfrm>
            <a:off x="228600" y="742950"/>
            <a:ext cx="4203700" cy="400110"/>
          </a:xfrm>
          <a:prstGeom prst="rect">
            <a:avLst/>
          </a:prstGeom>
          <a:noFill/>
        </p:spPr>
        <p:txBody>
          <a:bodyPr wrap="square">
            <a:spAutoFit/>
          </a:bodyPr>
          <a:lstStyle/>
          <a:p>
            <a:pPr>
              <a:defRPr/>
            </a:pPr>
            <a:r>
              <a:rPr lang="en-IN" sz="2000" kern="0"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RULES FOR MAKING RAY DIAGRAMS</a:t>
            </a:r>
          </a:p>
        </p:txBody>
      </p:sp>
      <p:sp>
        <p:nvSpPr>
          <p:cNvPr id="16" name="Rectangle 15"/>
          <p:cNvSpPr/>
          <p:nvPr/>
        </p:nvSpPr>
        <p:spPr>
          <a:xfrm>
            <a:off x="228600" y="1325308"/>
            <a:ext cx="679994" cy="400110"/>
          </a:xfrm>
          <a:prstGeom prst="rect">
            <a:avLst/>
          </a:prstGeom>
        </p:spPr>
        <p:txBody>
          <a:bodyPr wrap="none">
            <a:spAutoFit/>
          </a:bodyPr>
          <a:lstStyle/>
          <a:p>
            <a:r>
              <a:rPr lang="en-US" sz="2000"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RULE</a:t>
            </a:r>
            <a:endParaRPr lang="en-US" sz="20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endParaRPr>
          </a:p>
        </p:txBody>
      </p:sp>
      <p:sp>
        <p:nvSpPr>
          <p:cNvPr id="17" name="Frame 16"/>
          <p:cNvSpPr/>
          <p:nvPr/>
        </p:nvSpPr>
        <p:spPr>
          <a:xfrm rot="19193121">
            <a:off x="973285" y="1335235"/>
            <a:ext cx="457200" cy="457200"/>
          </a:xfrm>
          <a:prstGeom prst="frame">
            <a:avLst>
              <a:gd name="adj1" fmla="val 125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p:cNvSpPr/>
          <p:nvPr/>
        </p:nvSpPr>
        <p:spPr>
          <a:xfrm>
            <a:off x="1052614" y="1371846"/>
            <a:ext cx="325730" cy="400110"/>
          </a:xfrm>
          <a:prstGeom prst="rect">
            <a:avLst/>
          </a:prstGeom>
        </p:spPr>
        <p:txBody>
          <a:bodyPr wrap="none">
            <a:spAutoFit/>
          </a:bodyPr>
          <a:lstStyle/>
          <a:p>
            <a:r>
              <a:rPr lang="en-US" sz="2000" b="1"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2</a:t>
            </a:r>
            <a:endParaRPr lang="en-US" sz="2000" b="1"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endParaRPr>
          </a:p>
        </p:txBody>
      </p:sp>
      <p:sp>
        <p:nvSpPr>
          <p:cNvPr id="19" name="Rectangle 18"/>
          <p:cNvSpPr/>
          <p:nvPr/>
        </p:nvSpPr>
        <p:spPr>
          <a:xfrm>
            <a:off x="1524000" y="1239619"/>
            <a:ext cx="7467600" cy="646331"/>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A ray directed in the direction of the </a:t>
            </a:r>
            <a:r>
              <a:rPr lang="en-US" dirty="0" err="1">
                <a:solidFill>
                  <a:srgbClr val="FFFF00"/>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centre</a:t>
            </a:r>
            <a:r>
              <a:rPr lang="en-US" dirty="0">
                <a:solidFill>
                  <a:srgbClr val="FFFF00"/>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of curvature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of a convex mirror, is </a:t>
            </a:r>
            <a:r>
              <a:rPr lang="en-US" dirty="0">
                <a:solidFill>
                  <a:srgbClr val="FFFF00"/>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reflected back along the same path</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a:t>
            </a:r>
          </a:p>
        </p:txBody>
      </p:sp>
      <p:sp>
        <p:nvSpPr>
          <p:cNvPr id="38" name="TextBox 37"/>
          <p:cNvSpPr txBox="1"/>
          <p:nvPr/>
        </p:nvSpPr>
        <p:spPr>
          <a:xfrm>
            <a:off x="2659361" y="-11847"/>
            <a:ext cx="3825278" cy="830997"/>
          </a:xfrm>
          <a:prstGeom prst="rect">
            <a:avLst/>
          </a:prstGeom>
          <a:noFill/>
        </p:spPr>
        <p:txBody>
          <a:bodyPr wrap="none" rtlCol="0">
            <a:spAutoFit/>
          </a:bodyPr>
          <a:lstStyle/>
          <a:p>
            <a:r>
              <a:rPr lang="en-US" sz="4800" dirty="0" smtClean="0">
                <a:solidFill>
                  <a:schemeClr val="bg1"/>
                </a:solidFill>
                <a:effectLst>
                  <a:outerShdw blurRad="38100" dist="38100" dir="2700000" algn="tl">
                    <a:srgbClr val="000000"/>
                  </a:outerShdw>
                </a:effectLst>
                <a:latin typeface="Tw Cen MT" panose="020B0602020104020603" pitchFamily="34" charset="0"/>
              </a:rPr>
              <a:t>RAY DIAGRAM</a:t>
            </a:r>
            <a:endParaRPr lang="en-US" sz="4800" dirty="0">
              <a:solidFill>
                <a:schemeClr val="bg1"/>
              </a:solidFill>
              <a:effectLst>
                <a:outerShdw blurRad="38100" dist="38100" dir="2700000" algn="tl">
                  <a:srgbClr val="000000"/>
                </a:outerShdw>
              </a:effectLst>
              <a:latin typeface="Tw Cen MT" panose="020B0602020104020603" pitchFamily="34" charset="0"/>
            </a:endParaRPr>
          </a:p>
        </p:txBody>
      </p:sp>
      <p:sp>
        <p:nvSpPr>
          <p:cNvPr id="53" name="TextBox 52"/>
          <p:cNvSpPr txBox="1"/>
          <p:nvPr/>
        </p:nvSpPr>
        <p:spPr>
          <a:xfrm>
            <a:off x="2457448" y="2084070"/>
            <a:ext cx="369012" cy="400110"/>
          </a:xfrm>
          <a:prstGeom prst="rect">
            <a:avLst/>
          </a:prstGeom>
          <a:noFill/>
        </p:spPr>
        <p:txBody>
          <a:bodyPr wrap="none" rtlCol="0">
            <a:spAutoFit/>
          </a:bodyPr>
          <a:lstStyle/>
          <a:p>
            <a:r>
              <a:rPr lang="en-US" sz="2000" b="1" dirty="0" smtClean="0">
                <a:solidFill>
                  <a:schemeClr val="bg1"/>
                </a:solidFill>
                <a:effectLst>
                  <a:outerShdw blurRad="38100" dist="38100" dir="2700000" algn="tl">
                    <a:srgbClr val="000000">
                      <a:alpha val="43137"/>
                    </a:srgbClr>
                  </a:outerShdw>
                </a:effectLst>
                <a:latin typeface="Tw Cen MT" panose="020B0602020104020603" pitchFamily="34" charset="0"/>
              </a:rPr>
              <a:t>A</a:t>
            </a:r>
            <a:endParaRPr lang="en-US" sz="20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55" name="TextBox 54"/>
          <p:cNvSpPr txBox="1"/>
          <p:nvPr/>
        </p:nvSpPr>
        <p:spPr>
          <a:xfrm>
            <a:off x="2476496" y="3165102"/>
            <a:ext cx="320922" cy="400110"/>
          </a:xfrm>
          <a:prstGeom prst="rect">
            <a:avLst/>
          </a:prstGeom>
          <a:noFill/>
        </p:spPr>
        <p:txBody>
          <a:bodyPr wrap="none" rtlCol="0">
            <a:spAutoFit/>
          </a:bodyPr>
          <a:lstStyle/>
          <a:p>
            <a:r>
              <a:rPr lang="en-US" sz="2000" b="1" dirty="0" smtClean="0">
                <a:solidFill>
                  <a:schemeClr val="bg1"/>
                </a:solidFill>
                <a:effectLst>
                  <a:outerShdw blurRad="38100" dist="38100" dir="2700000" algn="tl">
                    <a:srgbClr val="000000">
                      <a:alpha val="43137"/>
                    </a:srgbClr>
                  </a:outerShdw>
                </a:effectLst>
                <a:latin typeface="Tw Cen MT" panose="020B0602020104020603" pitchFamily="34" charset="0"/>
              </a:rPr>
              <a:t>B</a:t>
            </a:r>
            <a:endParaRPr lang="en-US" sz="20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cxnSp>
        <p:nvCxnSpPr>
          <p:cNvPr id="58" name="Straight Arrow Connector 57"/>
          <p:cNvCxnSpPr/>
          <p:nvPr/>
        </p:nvCxnSpPr>
        <p:spPr>
          <a:xfrm flipV="1">
            <a:off x="2634932" y="2426974"/>
            <a:ext cx="1588" cy="749393"/>
          </a:xfrm>
          <a:prstGeom prst="straightConnector1">
            <a:avLst/>
          </a:prstGeom>
          <a:noFill/>
          <a:ln w="28575" cap="flat" cmpd="sng" algn="ctr">
            <a:solidFill>
              <a:schemeClr val="bg1"/>
            </a:solidFill>
            <a:prstDash val="solid"/>
            <a:tailEnd type="stealth" w="lg" len="lg"/>
          </a:ln>
          <a:effectLst/>
        </p:spPr>
      </p:cxnSp>
      <p:cxnSp>
        <p:nvCxnSpPr>
          <p:cNvPr id="59" name="Straight Connector 58"/>
          <p:cNvCxnSpPr/>
          <p:nvPr/>
        </p:nvCxnSpPr>
        <p:spPr>
          <a:xfrm flipH="1" flipV="1">
            <a:off x="4069110" y="2728499"/>
            <a:ext cx="2431004" cy="431857"/>
          </a:xfrm>
          <a:prstGeom prst="line">
            <a:avLst/>
          </a:prstGeom>
          <a:noFill/>
          <a:ln w="28575" cap="flat" cmpd="sng" algn="ctr">
            <a:solidFill>
              <a:srgbClr val="FFFF00"/>
            </a:solidFill>
            <a:prstDash val="sysDash"/>
            <a:headEnd type="none" w="med" len="med"/>
            <a:tailEnd type="none" w="med" len="med"/>
          </a:ln>
          <a:effectLst/>
        </p:spPr>
      </p:cxnSp>
      <p:grpSp>
        <p:nvGrpSpPr>
          <p:cNvPr id="60" name="Group 59"/>
          <p:cNvGrpSpPr/>
          <p:nvPr/>
        </p:nvGrpSpPr>
        <p:grpSpPr>
          <a:xfrm>
            <a:off x="2340864" y="1733550"/>
            <a:ext cx="6345936" cy="2865120"/>
            <a:chOff x="2340864" y="2449830"/>
            <a:chExt cx="6345936" cy="2865120"/>
          </a:xfrm>
        </p:grpSpPr>
        <p:cxnSp>
          <p:nvCxnSpPr>
            <p:cNvPr id="61" name="Straight Connector 60"/>
            <p:cNvCxnSpPr/>
            <p:nvPr/>
          </p:nvCxnSpPr>
          <p:spPr>
            <a:xfrm>
              <a:off x="2340864" y="3887275"/>
              <a:ext cx="6345936" cy="1588"/>
            </a:xfrm>
            <a:prstGeom prst="line">
              <a:avLst/>
            </a:prstGeom>
            <a:noFill/>
            <a:ln w="25400" cap="flat" cmpd="sng" algn="ctr">
              <a:solidFill>
                <a:schemeClr val="bg1"/>
              </a:solidFill>
              <a:prstDash val="solid"/>
            </a:ln>
            <a:effectLst/>
          </p:spPr>
        </p:cxnSp>
        <p:sp>
          <p:nvSpPr>
            <p:cNvPr id="62" name="TextBox 61"/>
            <p:cNvSpPr txBox="1"/>
            <p:nvPr/>
          </p:nvSpPr>
          <p:spPr>
            <a:xfrm>
              <a:off x="6272215" y="3880701"/>
              <a:ext cx="333746" cy="400110"/>
            </a:xfrm>
            <a:prstGeom prst="rect">
              <a:avLst/>
            </a:prstGeom>
            <a:noFill/>
            <a:ln>
              <a:noFill/>
            </a:ln>
          </p:spPr>
          <p:txBody>
            <a:bodyPr wrap="none" rtlCol="0">
              <a:spAutoFit/>
            </a:bodyPr>
            <a:lstStyle/>
            <a:p>
              <a:pPr>
                <a:defRPr/>
              </a:pPr>
              <a:r>
                <a:rPr lang="en-US" sz="2000" b="1" kern="0" dirty="0" smtClean="0">
                  <a:solidFill>
                    <a:schemeClr val="bg1"/>
                  </a:solidFill>
                  <a:effectLst>
                    <a:outerShdw blurRad="38100" dist="38100" dir="2700000" algn="tl">
                      <a:srgbClr val="000000">
                        <a:alpha val="43137"/>
                      </a:srgbClr>
                    </a:outerShdw>
                  </a:effectLst>
                  <a:latin typeface="Tw Cen MT" panose="020B0602020104020603" pitchFamily="34" charset="0"/>
                </a:rPr>
                <a:t>C</a:t>
              </a:r>
              <a:endParaRPr lang="en-US" sz="2000"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grpSp>
          <p:nvGrpSpPr>
            <p:cNvPr id="63" name="Group 29"/>
            <p:cNvGrpSpPr/>
            <p:nvPr/>
          </p:nvGrpSpPr>
          <p:grpSpPr>
            <a:xfrm flipH="1">
              <a:off x="4067935" y="2836829"/>
              <a:ext cx="399287" cy="2101556"/>
              <a:chOff x="6515100" y="1883704"/>
              <a:chExt cx="399287" cy="2101556"/>
            </a:xfrm>
          </p:grpSpPr>
          <p:grpSp>
            <p:nvGrpSpPr>
              <p:cNvPr id="73" name="Group 82"/>
              <p:cNvGrpSpPr/>
              <p:nvPr/>
            </p:nvGrpSpPr>
            <p:grpSpPr>
              <a:xfrm>
                <a:off x="6526123" y="1883704"/>
                <a:ext cx="388264" cy="1998521"/>
                <a:chOff x="2099547" y="2828517"/>
                <a:chExt cx="232173" cy="1435393"/>
              </a:xfrm>
            </p:grpSpPr>
            <p:cxnSp>
              <p:nvCxnSpPr>
                <p:cNvPr id="89" name="Straight Connector 5"/>
                <p:cNvCxnSpPr/>
                <p:nvPr/>
              </p:nvCxnSpPr>
              <p:spPr>
                <a:xfrm>
                  <a:off x="2240280" y="3581400"/>
                  <a:ext cx="91440" cy="1588"/>
                </a:xfrm>
                <a:prstGeom prst="line">
                  <a:avLst/>
                </a:prstGeom>
                <a:noFill/>
                <a:ln w="25400" cap="flat" cmpd="sng" algn="ctr">
                  <a:solidFill>
                    <a:schemeClr val="bg1"/>
                  </a:solidFill>
                  <a:prstDash val="solid"/>
                </a:ln>
                <a:effectLst/>
              </p:spPr>
            </p:cxnSp>
            <p:cxnSp>
              <p:nvCxnSpPr>
                <p:cNvPr id="90" name="Straight Connector 6"/>
                <p:cNvCxnSpPr/>
                <p:nvPr/>
              </p:nvCxnSpPr>
              <p:spPr>
                <a:xfrm>
                  <a:off x="2232660" y="3429000"/>
                  <a:ext cx="91440" cy="1588"/>
                </a:xfrm>
                <a:prstGeom prst="line">
                  <a:avLst/>
                </a:prstGeom>
                <a:noFill/>
                <a:ln w="25400" cap="flat" cmpd="sng" algn="ctr">
                  <a:solidFill>
                    <a:schemeClr val="bg1"/>
                  </a:solidFill>
                  <a:prstDash val="solid"/>
                </a:ln>
                <a:effectLst/>
              </p:spPr>
            </p:cxnSp>
            <p:cxnSp>
              <p:nvCxnSpPr>
                <p:cNvPr id="92" name="Straight Connector 7"/>
                <p:cNvCxnSpPr/>
                <p:nvPr/>
              </p:nvCxnSpPr>
              <p:spPr>
                <a:xfrm>
                  <a:off x="2236470" y="3732212"/>
                  <a:ext cx="91440" cy="1588"/>
                </a:xfrm>
                <a:prstGeom prst="line">
                  <a:avLst/>
                </a:prstGeom>
                <a:noFill/>
                <a:ln w="25400" cap="flat" cmpd="sng" algn="ctr">
                  <a:solidFill>
                    <a:schemeClr val="bg1"/>
                  </a:solidFill>
                  <a:prstDash val="solid"/>
                </a:ln>
                <a:effectLst/>
              </p:spPr>
            </p:cxnSp>
            <p:cxnSp>
              <p:nvCxnSpPr>
                <p:cNvPr id="93" name="Straight Connector 8"/>
                <p:cNvCxnSpPr/>
                <p:nvPr/>
              </p:nvCxnSpPr>
              <p:spPr>
                <a:xfrm>
                  <a:off x="2217420" y="3276600"/>
                  <a:ext cx="91440" cy="1588"/>
                </a:xfrm>
                <a:prstGeom prst="line">
                  <a:avLst/>
                </a:prstGeom>
                <a:noFill/>
                <a:ln w="25400" cap="flat" cmpd="sng" algn="ctr">
                  <a:solidFill>
                    <a:schemeClr val="bg1"/>
                  </a:solidFill>
                  <a:prstDash val="solid"/>
                </a:ln>
                <a:effectLst/>
              </p:spPr>
            </p:cxnSp>
            <p:cxnSp>
              <p:nvCxnSpPr>
                <p:cNvPr id="94" name="Straight Connector 9"/>
                <p:cNvCxnSpPr/>
                <p:nvPr/>
              </p:nvCxnSpPr>
              <p:spPr>
                <a:xfrm>
                  <a:off x="2219122" y="3884612"/>
                  <a:ext cx="91440" cy="1588"/>
                </a:xfrm>
                <a:prstGeom prst="line">
                  <a:avLst/>
                </a:prstGeom>
                <a:noFill/>
                <a:ln w="25400" cap="flat" cmpd="sng" algn="ctr">
                  <a:solidFill>
                    <a:schemeClr val="bg1"/>
                  </a:solidFill>
                  <a:prstDash val="solid"/>
                </a:ln>
                <a:effectLst/>
              </p:spPr>
            </p:cxnSp>
            <p:cxnSp>
              <p:nvCxnSpPr>
                <p:cNvPr id="129" name="Straight Connector 10"/>
                <p:cNvCxnSpPr/>
                <p:nvPr/>
              </p:nvCxnSpPr>
              <p:spPr>
                <a:xfrm>
                  <a:off x="2192452" y="4037012"/>
                  <a:ext cx="91440" cy="1588"/>
                </a:xfrm>
                <a:prstGeom prst="line">
                  <a:avLst/>
                </a:prstGeom>
                <a:noFill/>
                <a:ln w="25400" cap="flat" cmpd="sng" algn="ctr">
                  <a:solidFill>
                    <a:schemeClr val="bg1"/>
                  </a:solidFill>
                  <a:prstDash val="solid"/>
                </a:ln>
                <a:effectLst/>
              </p:spPr>
            </p:cxnSp>
            <p:cxnSp>
              <p:nvCxnSpPr>
                <p:cNvPr id="130" name="Straight Connector 11"/>
                <p:cNvCxnSpPr/>
                <p:nvPr/>
              </p:nvCxnSpPr>
              <p:spPr>
                <a:xfrm>
                  <a:off x="2190344" y="3124200"/>
                  <a:ext cx="91440" cy="1588"/>
                </a:xfrm>
                <a:prstGeom prst="line">
                  <a:avLst/>
                </a:prstGeom>
                <a:noFill/>
                <a:ln w="25400" cap="flat" cmpd="sng" algn="ctr">
                  <a:solidFill>
                    <a:schemeClr val="bg1"/>
                  </a:solidFill>
                  <a:prstDash val="solid"/>
                </a:ln>
                <a:effectLst/>
              </p:spPr>
            </p:cxnSp>
            <p:cxnSp>
              <p:nvCxnSpPr>
                <p:cNvPr id="131" name="Straight Connector 12"/>
                <p:cNvCxnSpPr/>
                <p:nvPr/>
              </p:nvCxnSpPr>
              <p:spPr>
                <a:xfrm>
                  <a:off x="2148434" y="2971800"/>
                  <a:ext cx="91440" cy="1588"/>
                </a:xfrm>
                <a:prstGeom prst="line">
                  <a:avLst/>
                </a:prstGeom>
                <a:noFill/>
                <a:ln w="25400" cap="flat" cmpd="sng" algn="ctr">
                  <a:solidFill>
                    <a:schemeClr val="bg1"/>
                  </a:solidFill>
                  <a:prstDash val="solid"/>
                </a:ln>
                <a:effectLst/>
              </p:spPr>
            </p:cxnSp>
            <p:cxnSp>
              <p:nvCxnSpPr>
                <p:cNvPr id="132" name="Straight Connector 13"/>
                <p:cNvCxnSpPr/>
                <p:nvPr/>
              </p:nvCxnSpPr>
              <p:spPr>
                <a:xfrm>
                  <a:off x="2153298" y="4189412"/>
                  <a:ext cx="91440" cy="1588"/>
                </a:xfrm>
                <a:prstGeom prst="line">
                  <a:avLst/>
                </a:prstGeom>
                <a:noFill/>
                <a:ln w="25400" cap="flat" cmpd="sng" algn="ctr">
                  <a:solidFill>
                    <a:schemeClr val="bg1"/>
                  </a:solidFill>
                  <a:prstDash val="solid"/>
                </a:ln>
                <a:effectLst/>
              </p:spPr>
            </p:cxnSp>
            <p:cxnSp>
              <p:nvCxnSpPr>
                <p:cNvPr id="133" name="Straight Connector 14"/>
                <p:cNvCxnSpPr/>
                <p:nvPr/>
              </p:nvCxnSpPr>
              <p:spPr>
                <a:xfrm>
                  <a:off x="2122537" y="4262322"/>
                  <a:ext cx="91440" cy="1588"/>
                </a:xfrm>
                <a:prstGeom prst="line">
                  <a:avLst/>
                </a:prstGeom>
                <a:noFill/>
                <a:ln w="25400" cap="flat" cmpd="sng" algn="ctr">
                  <a:solidFill>
                    <a:schemeClr val="bg1"/>
                  </a:solidFill>
                  <a:prstDash val="solid"/>
                </a:ln>
                <a:effectLst/>
              </p:spPr>
            </p:cxnSp>
            <p:cxnSp>
              <p:nvCxnSpPr>
                <p:cNvPr id="134" name="Straight Connector 16"/>
                <p:cNvCxnSpPr/>
                <p:nvPr/>
              </p:nvCxnSpPr>
              <p:spPr>
                <a:xfrm>
                  <a:off x="2099547" y="2828517"/>
                  <a:ext cx="91440" cy="1588"/>
                </a:xfrm>
                <a:prstGeom prst="line">
                  <a:avLst/>
                </a:prstGeom>
                <a:noFill/>
                <a:ln w="25400" cap="flat" cmpd="sng" algn="ctr">
                  <a:solidFill>
                    <a:schemeClr val="bg1"/>
                  </a:solidFill>
                  <a:prstDash val="solid"/>
                </a:ln>
                <a:effectLst/>
              </p:spPr>
            </p:cxnSp>
          </p:grpSp>
          <p:cxnSp>
            <p:nvCxnSpPr>
              <p:cNvPr id="74" name="Straight Connector 73"/>
              <p:cNvCxnSpPr/>
              <p:nvPr/>
            </p:nvCxnSpPr>
            <p:spPr>
              <a:xfrm>
                <a:off x="6644571" y="3672840"/>
                <a:ext cx="152916" cy="2211"/>
              </a:xfrm>
              <a:prstGeom prst="line">
                <a:avLst/>
              </a:prstGeom>
              <a:noFill/>
              <a:ln w="25400" cap="flat" cmpd="sng" algn="ctr">
                <a:solidFill>
                  <a:schemeClr val="bg1"/>
                </a:solidFill>
                <a:prstDash val="solid"/>
              </a:ln>
              <a:effectLst/>
            </p:spPr>
          </p:cxnSp>
          <p:cxnSp>
            <p:nvCxnSpPr>
              <p:cNvPr id="75" name="Straight Connector 20"/>
              <p:cNvCxnSpPr/>
              <p:nvPr/>
            </p:nvCxnSpPr>
            <p:spPr>
              <a:xfrm>
                <a:off x="6701721" y="3459480"/>
                <a:ext cx="152916" cy="2211"/>
              </a:xfrm>
              <a:prstGeom prst="line">
                <a:avLst/>
              </a:prstGeom>
              <a:noFill/>
              <a:ln w="25400" cap="flat" cmpd="sng" algn="ctr">
                <a:solidFill>
                  <a:schemeClr val="bg1"/>
                </a:solidFill>
                <a:prstDash val="solid"/>
              </a:ln>
              <a:effectLst/>
            </p:spPr>
          </p:cxnSp>
          <p:cxnSp>
            <p:nvCxnSpPr>
              <p:cNvPr id="76" name="Straight Connector 75"/>
              <p:cNvCxnSpPr/>
              <p:nvPr/>
            </p:nvCxnSpPr>
            <p:spPr>
              <a:xfrm>
                <a:off x="6736011" y="3249930"/>
                <a:ext cx="152916" cy="2211"/>
              </a:xfrm>
              <a:prstGeom prst="line">
                <a:avLst/>
              </a:prstGeom>
              <a:noFill/>
              <a:ln w="25400" cap="flat" cmpd="sng" algn="ctr">
                <a:solidFill>
                  <a:schemeClr val="bg1"/>
                </a:solidFill>
                <a:prstDash val="solid"/>
              </a:ln>
              <a:effectLst/>
            </p:spPr>
          </p:cxnSp>
          <p:cxnSp>
            <p:nvCxnSpPr>
              <p:cNvPr id="77" name="Straight Connector 76"/>
              <p:cNvCxnSpPr/>
              <p:nvPr/>
            </p:nvCxnSpPr>
            <p:spPr>
              <a:xfrm>
                <a:off x="6755130" y="3033955"/>
                <a:ext cx="152916" cy="2211"/>
              </a:xfrm>
              <a:prstGeom prst="line">
                <a:avLst/>
              </a:prstGeom>
              <a:noFill/>
              <a:ln w="25400" cap="flat" cmpd="sng" algn="ctr">
                <a:solidFill>
                  <a:schemeClr val="bg1"/>
                </a:solidFill>
                <a:prstDash val="solid"/>
              </a:ln>
              <a:effectLst/>
            </p:spPr>
          </p:cxnSp>
          <p:cxnSp>
            <p:nvCxnSpPr>
              <p:cNvPr id="78" name="Straight Connector 77"/>
              <p:cNvCxnSpPr/>
              <p:nvPr/>
            </p:nvCxnSpPr>
            <p:spPr>
              <a:xfrm>
                <a:off x="6515100" y="3983049"/>
                <a:ext cx="152916" cy="2211"/>
              </a:xfrm>
              <a:prstGeom prst="line">
                <a:avLst/>
              </a:prstGeom>
              <a:noFill/>
              <a:ln w="25400" cap="flat" cmpd="sng" algn="ctr">
                <a:solidFill>
                  <a:schemeClr val="bg1"/>
                </a:solidFill>
                <a:prstDash val="solid"/>
              </a:ln>
              <a:effectLst/>
            </p:spPr>
          </p:cxnSp>
          <p:cxnSp>
            <p:nvCxnSpPr>
              <p:cNvPr id="79" name="Straight Connector 78"/>
              <p:cNvCxnSpPr/>
              <p:nvPr/>
            </p:nvCxnSpPr>
            <p:spPr>
              <a:xfrm>
                <a:off x="6756000" y="2832042"/>
                <a:ext cx="152916" cy="2211"/>
              </a:xfrm>
              <a:prstGeom prst="line">
                <a:avLst/>
              </a:prstGeom>
              <a:noFill/>
              <a:ln w="25400" cap="flat" cmpd="sng" algn="ctr">
                <a:solidFill>
                  <a:schemeClr val="bg1"/>
                </a:solidFill>
                <a:prstDash val="solid"/>
              </a:ln>
              <a:effectLst/>
            </p:spPr>
          </p:cxnSp>
          <p:cxnSp>
            <p:nvCxnSpPr>
              <p:cNvPr id="80" name="Straight Connector 79"/>
              <p:cNvCxnSpPr/>
              <p:nvPr/>
            </p:nvCxnSpPr>
            <p:spPr>
              <a:xfrm>
                <a:off x="6735626" y="2611870"/>
                <a:ext cx="152916" cy="2211"/>
              </a:xfrm>
              <a:prstGeom prst="line">
                <a:avLst/>
              </a:prstGeom>
              <a:noFill/>
              <a:ln w="25400" cap="flat" cmpd="sng" algn="ctr">
                <a:solidFill>
                  <a:schemeClr val="bg1"/>
                </a:solidFill>
                <a:prstDash val="solid"/>
              </a:ln>
              <a:effectLst/>
            </p:spPr>
          </p:cxnSp>
          <p:cxnSp>
            <p:nvCxnSpPr>
              <p:cNvPr id="81" name="Straight Connector 80"/>
              <p:cNvCxnSpPr/>
              <p:nvPr/>
            </p:nvCxnSpPr>
            <p:spPr>
              <a:xfrm>
                <a:off x="6705600" y="2395912"/>
                <a:ext cx="152916" cy="2211"/>
              </a:xfrm>
              <a:prstGeom prst="line">
                <a:avLst/>
              </a:prstGeom>
              <a:noFill/>
              <a:ln w="25400" cap="flat" cmpd="sng" algn="ctr">
                <a:solidFill>
                  <a:schemeClr val="bg1"/>
                </a:solidFill>
                <a:prstDash val="solid"/>
              </a:ln>
              <a:effectLst/>
            </p:spPr>
          </p:cxnSp>
          <p:cxnSp>
            <p:nvCxnSpPr>
              <p:cNvPr id="87" name="Straight Connector 86"/>
              <p:cNvCxnSpPr/>
              <p:nvPr/>
            </p:nvCxnSpPr>
            <p:spPr>
              <a:xfrm>
                <a:off x="6650302" y="2179296"/>
                <a:ext cx="152916" cy="2211"/>
              </a:xfrm>
              <a:prstGeom prst="line">
                <a:avLst/>
              </a:prstGeom>
              <a:noFill/>
              <a:ln w="25400" cap="flat" cmpd="sng" algn="ctr">
                <a:solidFill>
                  <a:schemeClr val="bg1"/>
                </a:solidFill>
                <a:prstDash val="solid"/>
              </a:ln>
              <a:effectLst/>
            </p:spPr>
          </p:cxnSp>
          <p:cxnSp>
            <p:nvCxnSpPr>
              <p:cNvPr id="88" name="Straight Connector 87"/>
              <p:cNvCxnSpPr/>
              <p:nvPr/>
            </p:nvCxnSpPr>
            <p:spPr>
              <a:xfrm>
                <a:off x="6569888" y="1985414"/>
                <a:ext cx="152916" cy="2211"/>
              </a:xfrm>
              <a:prstGeom prst="line">
                <a:avLst/>
              </a:prstGeom>
              <a:noFill/>
              <a:ln w="25400" cap="flat" cmpd="sng" algn="ctr">
                <a:solidFill>
                  <a:schemeClr val="bg1"/>
                </a:solidFill>
                <a:prstDash val="solid"/>
              </a:ln>
              <a:effectLst/>
            </p:spPr>
          </p:cxnSp>
        </p:grpSp>
        <p:sp>
          <p:nvSpPr>
            <p:cNvPr id="64" name="Block Arc 63"/>
            <p:cNvSpPr/>
            <p:nvPr/>
          </p:nvSpPr>
          <p:spPr>
            <a:xfrm rot="16200000">
              <a:off x="3376688" y="3133102"/>
              <a:ext cx="2865120" cy="1498575"/>
            </a:xfrm>
            <a:prstGeom prst="blockArc">
              <a:avLst>
                <a:gd name="adj1" fmla="val 12280828"/>
                <a:gd name="adj2" fmla="val 20077217"/>
                <a:gd name="adj3" fmla="val 0"/>
              </a:avLst>
            </a:prstGeom>
            <a:solidFill>
              <a:srgbClr val="00B0F0"/>
            </a:solidFill>
            <a:ln w="38100" cap="flat" cmpd="sng" algn="ctr">
              <a:solidFill>
                <a:schemeClr val="bg1"/>
              </a:solidFill>
              <a:prstDash val="solid"/>
            </a:ln>
            <a:effectLst/>
          </p:spPr>
          <p:txBody>
            <a:bodyPr rtlCol="0" anchor="ctr"/>
            <a:lstStyle/>
            <a:p>
              <a:pPr algn="ctr">
                <a:defRPr/>
              </a:pPr>
              <a:endParaRPr lang="en-US" sz="2000" kern="0" dirty="0">
                <a:solidFill>
                  <a:sysClr val="windowText" lastClr="000000"/>
                </a:solidFill>
                <a:latin typeface="Bookman Old Style" pitchFamily="18" charset="0"/>
              </a:endParaRPr>
            </a:p>
          </p:txBody>
        </p:sp>
        <p:sp>
          <p:nvSpPr>
            <p:cNvPr id="65" name="Flowchart: Connector 64"/>
            <p:cNvSpPr/>
            <p:nvPr/>
          </p:nvSpPr>
          <p:spPr>
            <a:xfrm>
              <a:off x="4021862" y="3832767"/>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dirty="0">
                <a:solidFill>
                  <a:srgbClr val="0070C0"/>
                </a:solidFill>
                <a:latin typeface="Bookman Old Style" pitchFamily="18" charset="0"/>
              </a:endParaRPr>
            </a:p>
          </p:txBody>
        </p:sp>
        <p:sp>
          <p:nvSpPr>
            <p:cNvPr id="66" name="TextBox 65"/>
            <p:cNvSpPr txBox="1"/>
            <p:nvPr/>
          </p:nvSpPr>
          <p:spPr>
            <a:xfrm>
              <a:off x="3785295" y="3891696"/>
              <a:ext cx="320922" cy="400110"/>
            </a:xfrm>
            <a:prstGeom prst="rect">
              <a:avLst/>
            </a:prstGeom>
            <a:noFill/>
            <a:ln>
              <a:noFill/>
            </a:ln>
          </p:spPr>
          <p:txBody>
            <a:bodyPr wrap="none" rtlCol="0">
              <a:spAutoFit/>
            </a:bodyPr>
            <a:lstStyle/>
            <a:p>
              <a:pPr>
                <a:defRPr/>
              </a:pPr>
              <a:r>
                <a:rPr lang="en-US" sz="2000" b="1" kern="0" dirty="0" smtClean="0">
                  <a:solidFill>
                    <a:schemeClr val="bg1"/>
                  </a:solidFill>
                  <a:effectLst>
                    <a:outerShdw blurRad="38100" dist="38100" dir="2700000" algn="tl">
                      <a:srgbClr val="000000">
                        <a:alpha val="43137"/>
                      </a:srgbClr>
                    </a:outerShdw>
                  </a:effectLst>
                  <a:latin typeface="Tw Cen MT" panose="020B0602020104020603" pitchFamily="34" charset="0"/>
                </a:rPr>
                <a:t>P</a:t>
              </a:r>
              <a:endParaRPr lang="en-US" sz="2000"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67" name="TextBox 66"/>
            <p:cNvSpPr txBox="1"/>
            <p:nvPr/>
          </p:nvSpPr>
          <p:spPr>
            <a:xfrm>
              <a:off x="2993136" y="3562925"/>
              <a:ext cx="800100" cy="369332"/>
            </a:xfrm>
            <a:prstGeom prst="rect">
              <a:avLst/>
            </a:prstGeom>
            <a:noFill/>
            <a:ln>
              <a:noFill/>
            </a:ln>
          </p:spPr>
          <p:txBody>
            <a:bodyPr wrap="square" rtlCol="0">
              <a:spAutoFit/>
            </a:bodyPr>
            <a:lstStyle/>
            <a:p>
              <a:pPr>
                <a:defRPr/>
              </a:pPr>
              <a:r>
                <a:rPr lang="en-US" b="1" kern="0" dirty="0" smtClean="0">
                  <a:solidFill>
                    <a:schemeClr val="bg1"/>
                  </a:solidFill>
                  <a:effectLst>
                    <a:outerShdw blurRad="38100" dist="38100" dir="2700000" algn="tl">
                      <a:srgbClr val="000000">
                        <a:alpha val="43137"/>
                      </a:srgbClr>
                    </a:outerShdw>
                  </a:effectLst>
                  <a:latin typeface="Tw Cen MT" panose="020B0602020104020603" pitchFamily="34" charset="0"/>
                </a:rPr>
                <a:t>3 cm</a:t>
              </a:r>
              <a:endParaRPr lang="en-US"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68" name="Flowchart: Connector 67"/>
            <p:cNvSpPr/>
            <p:nvPr/>
          </p:nvSpPr>
          <p:spPr>
            <a:xfrm>
              <a:off x="6390386" y="3821772"/>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dirty="0">
                <a:solidFill>
                  <a:srgbClr val="0070C0"/>
                </a:solidFill>
                <a:latin typeface="Bookman Old Style" pitchFamily="18" charset="0"/>
              </a:endParaRPr>
            </a:p>
          </p:txBody>
        </p:sp>
        <p:sp>
          <p:nvSpPr>
            <p:cNvPr id="69" name="TextBox 68"/>
            <p:cNvSpPr txBox="1"/>
            <p:nvPr/>
          </p:nvSpPr>
          <p:spPr>
            <a:xfrm>
              <a:off x="5095874" y="3880701"/>
              <a:ext cx="308098" cy="400110"/>
            </a:xfrm>
            <a:prstGeom prst="rect">
              <a:avLst/>
            </a:prstGeom>
            <a:noFill/>
            <a:ln>
              <a:noFill/>
            </a:ln>
          </p:spPr>
          <p:txBody>
            <a:bodyPr wrap="none" rtlCol="0">
              <a:spAutoFit/>
            </a:bodyPr>
            <a:lstStyle/>
            <a:p>
              <a:pPr>
                <a:defRPr/>
              </a:pPr>
              <a:r>
                <a:rPr lang="en-US" sz="2000" b="1" kern="0" dirty="0" smtClean="0">
                  <a:solidFill>
                    <a:schemeClr val="bg1"/>
                  </a:solidFill>
                  <a:effectLst>
                    <a:outerShdw blurRad="38100" dist="38100" dir="2700000" algn="tl">
                      <a:srgbClr val="000000">
                        <a:alpha val="43137"/>
                      </a:srgbClr>
                    </a:outerShdw>
                  </a:effectLst>
                  <a:latin typeface="Tw Cen MT" panose="020B0602020104020603" pitchFamily="34" charset="0"/>
                </a:rPr>
                <a:t>F</a:t>
              </a:r>
              <a:endParaRPr lang="en-US" sz="2000"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70" name="TextBox 69"/>
            <p:cNvSpPr txBox="1"/>
            <p:nvPr/>
          </p:nvSpPr>
          <p:spPr>
            <a:xfrm>
              <a:off x="5587111" y="3562925"/>
              <a:ext cx="661290" cy="369332"/>
            </a:xfrm>
            <a:prstGeom prst="rect">
              <a:avLst/>
            </a:prstGeom>
            <a:noFill/>
            <a:ln>
              <a:noFill/>
            </a:ln>
          </p:spPr>
          <p:txBody>
            <a:bodyPr wrap="square" rtlCol="0">
              <a:spAutoFit/>
            </a:bodyPr>
            <a:lstStyle/>
            <a:p>
              <a:pPr>
                <a:defRPr/>
              </a:pPr>
              <a:r>
                <a:rPr lang="en-US" b="1" kern="0" dirty="0" smtClean="0">
                  <a:solidFill>
                    <a:schemeClr val="bg1"/>
                  </a:solidFill>
                  <a:effectLst>
                    <a:outerShdw blurRad="38100" dist="38100" dir="2700000" algn="tl">
                      <a:srgbClr val="000000">
                        <a:alpha val="43137"/>
                      </a:srgbClr>
                    </a:outerShdw>
                  </a:effectLst>
                  <a:latin typeface="Tw Cen MT" panose="020B0602020104020603" pitchFamily="34" charset="0"/>
                </a:rPr>
                <a:t>2 cm</a:t>
              </a:r>
              <a:endParaRPr lang="en-US"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71" name="TextBox 70"/>
            <p:cNvSpPr txBox="1"/>
            <p:nvPr/>
          </p:nvSpPr>
          <p:spPr>
            <a:xfrm>
              <a:off x="4235450" y="3562925"/>
              <a:ext cx="641350" cy="369332"/>
            </a:xfrm>
            <a:prstGeom prst="rect">
              <a:avLst/>
            </a:prstGeom>
            <a:noFill/>
            <a:ln>
              <a:noFill/>
            </a:ln>
          </p:spPr>
          <p:txBody>
            <a:bodyPr wrap="square" rtlCol="0">
              <a:spAutoFit/>
            </a:bodyPr>
            <a:lstStyle/>
            <a:p>
              <a:pPr>
                <a:defRPr/>
              </a:pPr>
              <a:r>
                <a:rPr lang="en-US" b="1" kern="0" dirty="0" smtClean="0">
                  <a:solidFill>
                    <a:schemeClr val="bg1"/>
                  </a:solidFill>
                  <a:effectLst>
                    <a:outerShdw blurRad="38100" dist="38100" dir="2700000" algn="tl">
                      <a:srgbClr val="000000">
                        <a:alpha val="43137"/>
                      </a:srgbClr>
                    </a:outerShdw>
                  </a:effectLst>
                  <a:latin typeface="Tw Cen MT" panose="020B0602020104020603" pitchFamily="34" charset="0"/>
                </a:rPr>
                <a:t>2 cm</a:t>
              </a:r>
              <a:endParaRPr lang="en-US"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72" name="Flowchart: Connector 71"/>
            <p:cNvSpPr/>
            <p:nvPr/>
          </p:nvSpPr>
          <p:spPr>
            <a:xfrm>
              <a:off x="5180583" y="3826713"/>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dirty="0">
                <a:solidFill>
                  <a:srgbClr val="0070C0"/>
                </a:solidFill>
                <a:latin typeface="Bookman Old Style" pitchFamily="18" charset="0"/>
              </a:endParaRPr>
            </a:p>
          </p:txBody>
        </p:sp>
      </p:grpSp>
      <p:grpSp>
        <p:nvGrpSpPr>
          <p:cNvPr id="135" name="Group 134"/>
          <p:cNvGrpSpPr/>
          <p:nvPr/>
        </p:nvGrpSpPr>
        <p:grpSpPr>
          <a:xfrm rot="195040">
            <a:off x="2636044" y="2453164"/>
            <a:ext cx="1434427" cy="285179"/>
            <a:chOff x="2652450" y="2643741"/>
            <a:chExt cx="1407923" cy="933414"/>
          </a:xfrm>
        </p:grpSpPr>
        <p:cxnSp>
          <p:nvCxnSpPr>
            <p:cNvPr id="136" name="Straight Connector 135"/>
            <p:cNvCxnSpPr/>
            <p:nvPr/>
          </p:nvCxnSpPr>
          <p:spPr>
            <a:xfrm rot="21404960" flipH="1" flipV="1">
              <a:off x="2652450" y="2643741"/>
              <a:ext cx="1407923" cy="933414"/>
            </a:xfrm>
            <a:prstGeom prst="line">
              <a:avLst/>
            </a:prstGeom>
            <a:noFill/>
            <a:ln w="28575" cap="flat" cmpd="sng" algn="ctr">
              <a:solidFill>
                <a:srgbClr val="66FFFF"/>
              </a:solidFill>
              <a:prstDash val="solid"/>
              <a:headEnd type="none" w="med" len="med"/>
              <a:tailEnd type="none" w="med" len="med"/>
            </a:ln>
            <a:effectLst/>
          </p:spPr>
        </p:cxnSp>
        <p:cxnSp>
          <p:nvCxnSpPr>
            <p:cNvPr id="137" name="Straight Connector 136"/>
            <p:cNvCxnSpPr/>
            <p:nvPr/>
          </p:nvCxnSpPr>
          <p:spPr>
            <a:xfrm>
              <a:off x="3382358" y="3164683"/>
              <a:ext cx="77979" cy="35207"/>
            </a:xfrm>
            <a:prstGeom prst="line">
              <a:avLst/>
            </a:prstGeom>
            <a:noFill/>
            <a:ln w="28575" cap="flat" cmpd="sng" algn="ctr">
              <a:solidFill>
                <a:srgbClr val="66FFFF"/>
              </a:solidFill>
              <a:prstDash val="solid"/>
              <a:tailEnd type="stealth" w="lg" len="lg"/>
            </a:ln>
            <a:effectLst/>
          </p:spPr>
        </p:cxnSp>
      </p:grpSp>
      <p:grpSp>
        <p:nvGrpSpPr>
          <p:cNvPr id="138" name="Group 56"/>
          <p:cNvGrpSpPr/>
          <p:nvPr/>
        </p:nvGrpSpPr>
        <p:grpSpPr>
          <a:xfrm rot="709766" flipH="1">
            <a:off x="3454396" y="2566621"/>
            <a:ext cx="679486" cy="245038"/>
            <a:chOff x="2457310" y="2496016"/>
            <a:chExt cx="1019441" cy="14525"/>
          </a:xfrm>
          <a:effectLst>
            <a:glow>
              <a:schemeClr val="tx1"/>
            </a:glow>
          </a:effectLst>
        </p:grpSpPr>
        <p:cxnSp>
          <p:nvCxnSpPr>
            <p:cNvPr id="139" name="Straight Connector 138"/>
            <p:cNvCxnSpPr/>
            <p:nvPr/>
          </p:nvCxnSpPr>
          <p:spPr>
            <a:xfrm rot="1237087" flipV="1">
              <a:off x="2457310" y="2496016"/>
              <a:ext cx="1019441" cy="14525"/>
            </a:xfrm>
            <a:prstGeom prst="line">
              <a:avLst/>
            </a:prstGeom>
            <a:noFill/>
            <a:ln w="28575" cap="flat" cmpd="sng" algn="ctr">
              <a:solidFill>
                <a:srgbClr val="FFFF00"/>
              </a:solidFill>
              <a:prstDash val="solid"/>
            </a:ln>
            <a:effectLst/>
          </p:spPr>
        </p:cxnSp>
        <p:cxnSp>
          <p:nvCxnSpPr>
            <p:cNvPr id="140" name="Straight Connector 139"/>
            <p:cNvCxnSpPr/>
            <p:nvPr/>
          </p:nvCxnSpPr>
          <p:spPr>
            <a:xfrm rot="1237087" flipV="1">
              <a:off x="2922429" y="2502316"/>
              <a:ext cx="130554" cy="1355"/>
            </a:xfrm>
            <a:prstGeom prst="line">
              <a:avLst/>
            </a:prstGeom>
            <a:noFill/>
            <a:ln w="28575" cap="flat" cmpd="sng" algn="ctr">
              <a:solidFill>
                <a:srgbClr val="FFFF00"/>
              </a:solidFill>
              <a:prstDash val="solid"/>
              <a:tailEnd type="stealth" w="lg" len="lg"/>
            </a:ln>
            <a:effectLst/>
          </p:spPr>
        </p:cxnSp>
      </p:grpSp>
    </p:spTree>
    <p:extLst>
      <p:ext uri="{BB962C8B-B14F-4D97-AF65-F5344CB8AC3E}">
        <p14:creationId xmlns:p14="http://schemas.microsoft.com/office/powerpoint/2010/main" val="218495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repeatCount="2000" fill="hold" grpId="1" nodeType="withEffect">
                                  <p:stCondLst>
                                    <p:cond delay="250"/>
                                  </p:stCondLst>
                                  <p:childTnLst>
                                    <p:animRot by="21600000">
                                      <p:cBhvr>
                                        <p:cTn id="14" dur="150" fill="hold"/>
                                        <p:tgtEl>
                                          <p:spTgt spid="17"/>
                                        </p:tgtEl>
                                        <p:attrNameLst>
                                          <p:attrName>r</p:attrName>
                                        </p:attrNameLst>
                                      </p:cBhvr>
                                    </p:animRot>
                                  </p:childTnLst>
                                </p:cTn>
                              </p:par>
                            </p:childTnLst>
                          </p:cTn>
                        </p:par>
                        <p:par>
                          <p:cTn id="15" fill="hold">
                            <p:stCondLst>
                              <p:cond delay="1050"/>
                            </p:stCondLst>
                            <p:childTnLst>
                              <p:par>
                                <p:cTn id="16" presetID="23" presetClass="entr" presetSubtype="32"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strVal val="4*#ppt_w"/>
                                          </p:val>
                                        </p:tav>
                                        <p:tav tm="100000">
                                          <p:val>
                                            <p:strVal val="#ppt_w"/>
                                          </p:val>
                                        </p:tav>
                                      </p:tavLst>
                                    </p:anim>
                                    <p:anim calcmode="lin" valueType="num">
                                      <p:cBhvr>
                                        <p:cTn id="19" dur="500" fill="hold"/>
                                        <p:tgtEl>
                                          <p:spTgt spid="1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type="lt">
                                    <p:tmPct val="2000"/>
                                  </p:iterate>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down)">
                                      <p:cBhvr>
                                        <p:cTn id="33" dur="1000"/>
                                        <p:tgtEl>
                                          <p:spTgt spid="58"/>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wipe(left)">
                                      <p:cBhvr>
                                        <p:cTn id="37" dur="500"/>
                                        <p:tgtEl>
                                          <p:spTgt spid="135"/>
                                        </p:tgtEl>
                                      </p:cBhvr>
                                    </p:animEffect>
                                  </p:childTnLst>
                                </p:cTn>
                              </p:par>
                            </p:childTnLst>
                          </p:cTn>
                        </p:par>
                        <p:par>
                          <p:cTn id="38" fill="hold">
                            <p:stCondLst>
                              <p:cond delay="1500"/>
                            </p:stCondLst>
                            <p:childTnLst>
                              <p:par>
                                <p:cTn id="39" presetID="31" presetClass="entr" presetSubtype="0" fill="hold" grpId="0" nodeType="afterEffect">
                                  <p:stCondLst>
                                    <p:cond delay="0"/>
                                  </p:stCondLst>
                                  <p:iterate type="lt">
                                    <p:tmPct val="5000"/>
                                  </p:iterate>
                                  <p:childTnLst>
                                    <p:set>
                                      <p:cBhvr>
                                        <p:cTn id="40" dur="1" fill="hold">
                                          <p:stCondLst>
                                            <p:cond delay="0"/>
                                          </p:stCondLst>
                                        </p:cTn>
                                        <p:tgtEl>
                                          <p:spTgt spid="53"/>
                                        </p:tgtEl>
                                        <p:attrNameLst>
                                          <p:attrName>style.visibility</p:attrName>
                                        </p:attrNameLst>
                                      </p:cBhvr>
                                      <p:to>
                                        <p:strVal val="visible"/>
                                      </p:to>
                                    </p:set>
                                    <p:anim calcmode="lin" valueType="num">
                                      <p:cBhvr>
                                        <p:cTn id="41" dur="1000" fill="hold"/>
                                        <p:tgtEl>
                                          <p:spTgt spid="53"/>
                                        </p:tgtEl>
                                        <p:attrNameLst>
                                          <p:attrName>ppt_w</p:attrName>
                                        </p:attrNameLst>
                                      </p:cBhvr>
                                      <p:tavLst>
                                        <p:tav tm="0">
                                          <p:val>
                                            <p:fltVal val="0"/>
                                          </p:val>
                                        </p:tav>
                                        <p:tav tm="100000">
                                          <p:val>
                                            <p:strVal val="#ppt_w"/>
                                          </p:val>
                                        </p:tav>
                                      </p:tavLst>
                                    </p:anim>
                                    <p:anim calcmode="lin" valueType="num">
                                      <p:cBhvr>
                                        <p:cTn id="42" dur="1000" fill="hold"/>
                                        <p:tgtEl>
                                          <p:spTgt spid="53"/>
                                        </p:tgtEl>
                                        <p:attrNameLst>
                                          <p:attrName>ppt_h</p:attrName>
                                        </p:attrNameLst>
                                      </p:cBhvr>
                                      <p:tavLst>
                                        <p:tav tm="0">
                                          <p:val>
                                            <p:fltVal val="0"/>
                                          </p:val>
                                        </p:tav>
                                        <p:tav tm="100000">
                                          <p:val>
                                            <p:strVal val="#ppt_h"/>
                                          </p:val>
                                        </p:tav>
                                      </p:tavLst>
                                    </p:anim>
                                    <p:anim calcmode="lin" valueType="num">
                                      <p:cBhvr>
                                        <p:cTn id="43" dur="1000" fill="hold"/>
                                        <p:tgtEl>
                                          <p:spTgt spid="53"/>
                                        </p:tgtEl>
                                        <p:attrNameLst>
                                          <p:attrName>style.rotation</p:attrName>
                                        </p:attrNameLst>
                                      </p:cBhvr>
                                      <p:tavLst>
                                        <p:tav tm="0">
                                          <p:val>
                                            <p:fltVal val="90"/>
                                          </p:val>
                                        </p:tav>
                                        <p:tav tm="100000">
                                          <p:val>
                                            <p:fltVal val="0"/>
                                          </p:val>
                                        </p:tav>
                                      </p:tavLst>
                                    </p:anim>
                                    <p:animEffect transition="in" filter="fade">
                                      <p:cBhvr>
                                        <p:cTn id="44" dur="1000"/>
                                        <p:tgtEl>
                                          <p:spTgt spid="53"/>
                                        </p:tgtEl>
                                      </p:cBhvr>
                                    </p:animEffect>
                                  </p:childTnLst>
                                </p:cTn>
                              </p:par>
                              <p:par>
                                <p:cTn id="45" presetID="31" presetClass="entr" presetSubtype="0" fill="hold" grpId="0" nodeType="withEffect">
                                  <p:stCondLst>
                                    <p:cond delay="0"/>
                                  </p:stCondLst>
                                  <p:iterate type="lt">
                                    <p:tmPct val="5000"/>
                                  </p:iterate>
                                  <p:childTnLst>
                                    <p:set>
                                      <p:cBhvr>
                                        <p:cTn id="46" dur="1" fill="hold">
                                          <p:stCondLst>
                                            <p:cond delay="0"/>
                                          </p:stCondLst>
                                        </p:cTn>
                                        <p:tgtEl>
                                          <p:spTgt spid="55"/>
                                        </p:tgtEl>
                                        <p:attrNameLst>
                                          <p:attrName>style.visibility</p:attrName>
                                        </p:attrNameLst>
                                      </p:cBhvr>
                                      <p:to>
                                        <p:strVal val="visible"/>
                                      </p:to>
                                    </p:set>
                                    <p:anim calcmode="lin" valueType="num">
                                      <p:cBhvr>
                                        <p:cTn id="47" dur="1000" fill="hold"/>
                                        <p:tgtEl>
                                          <p:spTgt spid="55"/>
                                        </p:tgtEl>
                                        <p:attrNameLst>
                                          <p:attrName>ppt_w</p:attrName>
                                        </p:attrNameLst>
                                      </p:cBhvr>
                                      <p:tavLst>
                                        <p:tav tm="0">
                                          <p:val>
                                            <p:fltVal val="0"/>
                                          </p:val>
                                        </p:tav>
                                        <p:tav tm="100000">
                                          <p:val>
                                            <p:strVal val="#ppt_w"/>
                                          </p:val>
                                        </p:tav>
                                      </p:tavLst>
                                    </p:anim>
                                    <p:anim calcmode="lin" valueType="num">
                                      <p:cBhvr>
                                        <p:cTn id="48" dur="1000" fill="hold"/>
                                        <p:tgtEl>
                                          <p:spTgt spid="55"/>
                                        </p:tgtEl>
                                        <p:attrNameLst>
                                          <p:attrName>ppt_h</p:attrName>
                                        </p:attrNameLst>
                                      </p:cBhvr>
                                      <p:tavLst>
                                        <p:tav tm="0">
                                          <p:val>
                                            <p:fltVal val="0"/>
                                          </p:val>
                                        </p:tav>
                                        <p:tav tm="100000">
                                          <p:val>
                                            <p:strVal val="#ppt_h"/>
                                          </p:val>
                                        </p:tav>
                                      </p:tavLst>
                                    </p:anim>
                                    <p:anim calcmode="lin" valueType="num">
                                      <p:cBhvr>
                                        <p:cTn id="49" dur="1000" fill="hold"/>
                                        <p:tgtEl>
                                          <p:spTgt spid="55"/>
                                        </p:tgtEl>
                                        <p:attrNameLst>
                                          <p:attrName>style.rotation</p:attrName>
                                        </p:attrNameLst>
                                      </p:cBhvr>
                                      <p:tavLst>
                                        <p:tav tm="0">
                                          <p:val>
                                            <p:fltVal val="90"/>
                                          </p:val>
                                        </p:tav>
                                        <p:tav tm="100000">
                                          <p:val>
                                            <p:fltVal val="0"/>
                                          </p:val>
                                        </p:tav>
                                      </p:tavLst>
                                    </p:anim>
                                    <p:animEffect transition="in" filter="fade">
                                      <p:cBhvr>
                                        <p:cTn id="50" dur="1000"/>
                                        <p:tgtEl>
                                          <p:spTgt spid="5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right)">
                                      <p:cBhvr>
                                        <p:cTn id="55" dur="1000"/>
                                        <p:tgtEl>
                                          <p:spTgt spid="59"/>
                                        </p:tgtEl>
                                      </p:cBhvr>
                                    </p:animEffect>
                                  </p:childTnLst>
                                </p:cTn>
                              </p:par>
                            </p:childTnLst>
                          </p:cTn>
                        </p:par>
                        <p:par>
                          <p:cTn id="56" fill="hold">
                            <p:stCondLst>
                              <p:cond delay="1000"/>
                            </p:stCondLst>
                            <p:childTnLst>
                              <p:par>
                                <p:cTn id="57" presetID="22" presetClass="entr" presetSubtype="2" fill="hold" nodeType="afterEffect">
                                  <p:stCondLst>
                                    <p:cond delay="0"/>
                                  </p:stCondLst>
                                  <p:childTnLst>
                                    <p:set>
                                      <p:cBhvr>
                                        <p:cTn id="58" dur="1" fill="hold">
                                          <p:stCondLst>
                                            <p:cond delay="0"/>
                                          </p:stCondLst>
                                        </p:cTn>
                                        <p:tgtEl>
                                          <p:spTgt spid="138"/>
                                        </p:tgtEl>
                                        <p:attrNameLst>
                                          <p:attrName>style.visibility</p:attrName>
                                        </p:attrNameLst>
                                      </p:cBhvr>
                                      <p:to>
                                        <p:strVal val="visible"/>
                                      </p:to>
                                    </p:set>
                                    <p:animEffect transition="in" filter="wipe(right)">
                                      <p:cBhvr>
                                        <p:cTn id="59"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7" grpId="1" animBg="1"/>
      <p:bldP spid="18" grpId="0"/>
      <p:bldP spid="19" grpId="0"/>
      <p:bldP spid="53" grpId="0"/>
      <p:bldP spid="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d drive\MJ WORK\Pooja mam (physics)\CBSE (X)\Light - Reflection and Refraction\Raw\900_Rizwana-Khan_Red to Black Gradient Background.jpg"/>
          <p:cNvPicPr>
            <a:picLocks noChangeArrowheads="1"/>
          </p:cNvPicPr>
          <p:nvPr/>
        </p:nvPicPr>
        <p:blipFill rotWithShape="1">
          <a:blip r:embed="rId2">
            <a:extLst>
              <a:ext uri="{28A0092B-C50C-407E-A947-70E740481C1C}">
                <a14:useLocalDpi xmlns:a14="http://schemas.microsoft.com/office/drawing/2010/main" val="0"/>
              </a:ext>
            </a:extLst>
          </a:blip>
          <a:srcRect b="39682"/>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flipV="1">
            <a:off x="0" y="0"/>
            <a:ext cx="9144000" cy="5143500"/>
          </a:xfrm>
          <a:prstGeom prst="rect">
            <a:avLst/>
          </a:prstGeom>
          <a:gradFill>
            <a:gsLst>
              <a:gs pos="0">
                <a:schemeClr val="tx1">
                  <a:lumMod val="0"/>
                  <a:alpha val="65000"/>
                </a:schemeClr>
              </a:gs>
              <a:gs pos="100000">
                <a:srgbClr val="D4DEFF">
                  <a:alpha val="0"/>
                </a:srgbClr>
              </a:gs>
            </a:gsLst>
            <a:lin ang="540000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p:nvPr/>
        </p:nvSpPr>
        <p:spPr>
          <a:xfrm>
            <a:off x="228600" y="742950"/>
            <a:ext cx="4203700" cy="400110"/>
          </a:xfrm>
          <a:prstGeom prst="rect">
            <a:avLst/>
          </a:prstGeom>
          <a:noFill/>
        </p:spPr>
        <p:txBody>
          <a:bodyPr wrap="square">
            <a:spAutoFit/>
          </a:bodyPr>
          <a:lstStyle/>
          <a:p>
            <a:pPr>
              <a:defRPr/>
            </a:pPr>
            <a:r>
              <a:rPr lang="en-IN" sz="2000" kern="0"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RULES FOR MAKING RAY DIAGRAMS</a:t>
            </a:r>
          </a:p>
        </p:txBody>
      </p:sp>
      <p:sp>
        <p:nvSpPr>
          <p:cNvPr id="16" name="Rectangle 15"/>
          <p:cNvSpPr/>
          <p:nvPr/>
        </p:nvSpPr>
        <p:spPr>
          <a:xfrm>
            <a:off x="228600" y="1325308"/>
            <a:ext cx="679994" cy="400110"/>
          </a:xfrm>
          <a:prstGeom prst="rect">
            <a:avLst/>
          </a:prstGeom>
        </p:spPr>
        <p:txBody>
          <a:bodyPr wrap="none">
            <a:spAutoFit/>
          </a:bodyPr>
          <a:lstStyle/>
          <a:p>
            <a:r>
              <a:rPr lang="en-US" sz="2000"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RULE</a:t>
            </a:r>
            <a:endParaRPr lang="en-US" sz="20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endParaRPr>
          </a:p>
        </p:txBody>
      </p:sp>
      <p:sp>
        <p:nvSpPr>
          <p:cNvPr id="17" name="Frame 16"/>
          <p:cNvSpPr/>
          <p:nvPr/>
        </p:nvSpPr>
        <p:spPr>
          <a:xfrm rot="19193121">
            <a:off x="973285" y="1335235"/>
            <a:ext cx="457200" cy="457200"/>
          </a:xfrm>
          <a:prstGeom prst="frame">
            <a:avLst>
              <a:gd name="adj1" fmla="val 125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p:cNvSpPr/>
          <p:nvPr/>
        </p:nvSpPr>
        <p:spPr>
          <a:xfrm>
            <a:off x="1052614" y="1371846"/>
            <a:ext cx="320922" cy="400110"/>
          </a:xfrm>
          <a:prstGeom prst="rect">
            <a:avLst/>
          </a:prstGeom>
        </p:spPr>
        <p:txBody>
          <a:bodyPr wrap="none">
            <a:spAutoFit/>
          </a:bodyPr>
          <a:lstStyle/>
          <a:p>
            <a:r>
              <a:rPr lang="en-US" sz="2000" b="1"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3</a:t>
            </a:r>
            <a:endParaRPr lang="en-US" sz="2000" b="1"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endParaRPr>
          </a:p>
        </p:txBody>
      </p:sp>
      <p:sp>
        <p:nvSpPr>
          <p:cNvPr id="19" name="Rectangle 18"/>
          <p:cNvSpPr/>
          <p:nvPr/>
        </p:nvSpPr>
        <p:spPr>
          <a:xfrm>
            <a:off x="1565232" y="1276350"/>
            <a:ext cx="7426368" cy="646331"/>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A ray which is directed towards the </a:t>
            </a:r>
            <a:r>
              <a:rPr lang="en-US" dirty="0">
                <a:solidFill>
                  <a:srgbClr val="FFFF00"/>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principal focus</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of a convex mirror, becomes </a:t>
            </a:r>
            <a:r>
              <a:rPr lang="en-US" dirty="0">
                <a:solidFill>
                  <a:srgbClr val="FFFF00"/>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parallel to the principal axis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after reflection.</a:t>
            </a:r>
          </a:p>
        </p:txBody>
      </p:sp>
      <p:sp>
        <p:nvSpPr>
          <p:cNvPr id="38" name="TextBox 37"/>
          <p:cNvSpPr txBox="1"/>
          <p:nvPr/>
        </p:nvSpPr>
        <p:spPr>
          <a:xfrm>
            <a:off x="2659361" y="-11847"/>
            <a:ext cx="3825278" cy="830997"/>
          </a:xfrm>
          <a:prstGeom prst="rect">
            <a:avLst/>
          </a:prstGeom>
          <a:noFill/>
        </p:spPr>
        <p:txBody>
          <a:bodyPr wrap="none" rtlCol="0">
            <a:spAutoFit/>
          </a:bodyPr>
          <a:lstStyle/>
          <a:p>
            <a:r>
              <a:rPr lang="en-US" sz="4800" dirty="0" smtClean="0">
                <a:solidFill>
                  <a:schemeClr val="bg1"/>
                </a:solidFill>
                <a:effectLst>
                  <a:outerShdw blurRad="38100" dist="38100" dir="2700000" algn="tl">
                    <a:srgbClr val="000000"/>
                  </a:outerShdw>
                </a:effectLst>
                <a:latin typeface="Tw Cen MT" panose="020B0602020104020603" pitchFamily="34" charset="0"/>
              </a:rPr>
              <a:t>RAY DIAGRAM</a:t>
            </a:r>
            <a:endParaRPr lang="en-US" sz="4800" dirty="0">
              <a:solidFill>
                <a:schemeClr val="bg1"/>
              </a:solidFill>
              <a:effectLst>
                <a:outerShdw blurRad="38100" dist="38100" dir="2700000" algn="tl">
                  <a:srgbClr val="000000"/>
                </a:outerShdw>
              </a:effectLst>
              <a:latin typeface="Tw Cen MT" panose="020B0602020104020603" pitchFamily="34" charset="0"/>
            </a:endParaRPr>
          </a:p>
        </p:txBody>
      </p:sp>
      <p:sp>
        <p:nvSpPr>
          <p:cNvPr id="53" name="TextBox 52"/>
          <p:cNvSpPr txBox="1"/>
          <p:nvPr/>
        </p:nvSpPr>
        <p:spPr>
          <a:xfrm>
            <a:off x="2457448" y="2084070"/>
            <a:ext cx="369012" cy="400110"/>
          </a:xfrm>
          <a:prstGeom prst="rect">
            <a:avLst/>
          </a:prstGeom>
          <a:noFill/>
        </p:spPr>
        <p:txBody>
          <a:bodyPr wrap="none" rtlCol="0">
            <a:spAutoFit/>
          </a:bodyPr>
          <a:lstStyle/>
          <a:p>
            <a:r>
              <a:rPr lang="en-US" sz="2000" b="1" dirty="0" smtClean="0">
                <a:solidFill>
                  <a:schemeClr val="bg1"/>
                </a:solidFill>
                <a:effectLst>
                  <a:outerShdw blurRad="38100" dist="38100" dir="2700000" algn="tl">
                    <a:srgbClr val="000000">
                      <a:alpha val="43137"/>
                    </a:srgbClr>
                  </a:outerShdw>
                </a:effectLst>
                <a:latin typeface="Tw Cen MT" panose="020B0602020104020603" pitchFamily="34" charset="0"/>
              </a:rPr>
              <a:t>A</a:t>
            </a:r>
            <a:endParaRPr lang="en-US" sz="20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55" name="TextBox 54"/>
          <p:cNvSpPr txBox="1"/>
          <p:nvPr/>
        </p:nvSpPr>
        <p:spPr>
          <a:xfrm>
            <a:off x="2476496" y="3165102"/>
            <a:ext cx="320922" cy="400110"/>
          </a:xfrm>
          <a:prstGeom prst="rect">
            <a:avLst/>
          </a:prstGeom>
          <a:noFill/>
        </p:spPr>
        <p:txBody>
          <a:bodyPr wrap="none" rtlCol="0">
            <a:spAutoFit/>
          </a:bodyPr>
          <a:lstStyle/>
          <a:p>
            <a:r>
              <a:rPr lang="en-US" sz="2000" b="1" dirty="0" smtClean="0">
                <a:solidFill>
                  <a:schemeClr val="bg1"/>
                </a:solidFill>
                <a:effectLst>
                  <a:outerShdw blurRad="38100" dist="38100" dir="2700000" algn="tl">
                    <a:srgbClr val="000000">
                      <a:alpha val="43137"/>
                    </a:srgbClr>
                  </a:outerShdw>
                </a:effectLst>
                <a:latin typeface="Tw Cen MT" panose="020B0602020104020603" pitchFamily="34" charset="0"/>
              </a:rPr>
              <a:t>B</a:t>
            </a:r>
            <a:endParaRPr lang="en-US" sz="20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cxnSp>
        <p:nvCxnSpPr>
          <p:cNvPr id="58" name="Straight Arrow Connector 57"/>
          <p:cNvCxnSpPr/>
          <p:nvPr/>
        </p:nvCxnSpPr>
        <p:spPr>
          <a:xfrm flipV="1">
            <a:off x="2634932" y="2426974"/>
            <a:ext cx="1588" cy="749393"/>
          </a:xfrm>
          <a:prstGeom prst="straightConnector1">
            <a:avLst/>
          </a:prstGeom>
          <a:noFill/>
          <a:ln w="28575" cap="flat" cmpd="sng" algn="ctr">
            <a:solidFill>
              <a:schemeClr val="bg1"/>
            </a:solidFill>
            <a:prstDash val="solid"/>
            <a:tailEnd type="stealth" w="lg" len="lg"/>
          </a:ln>
          <a:effectLst/>
        </p:spPr>
      </p:cxnSp>
      <p:cxnSp>
        <p:nvCxnSpPr>
          <p:cNvPr id="59" name="Straight Connector 58"/>
          <p:cNvCxnSpPr/>
          <p:nvPr/>
        </p:nvCxnSpPr>
        <p:spPr>
          <a:xfrm flipH="1" flipV="1">
            <a:off x="4069110" y="2728499"/>
            <a:ext cx="2431004" cy="431857"/>
          </a:xfrm>
          <a:prstGeom prst="line">
            <a:avLst/>
          </a:prstGeom>
          <a:noFill/>
          <a:ln w="28575" cap="flat" cmpd="sng" algn="ctr">
            <a:solidFill>
              <a:srgbClr val="FFFF00"/>
            </a:solidFill>
            <a:prstDash val="sysDash"/>
            <a:headEnd type="none" w="med" len="med"/>
            <a:tailEnd type="none" w="med" len="med"/>
          </a:ln>
          <a:effectLst/>
        </p:spPr>
      </p:cxnSp>
      <p:grpSp>
        <p:nvGrpSpPr>
          <p:cNvPr id="60" name="Group 59"/>
          <p:cNvGrpSpPr/>
          <p:nvPr/>
        </p:nvGrpSpPr>
        <p:grpSpPr>
          <a:xfrm>
            <a:off x="2340864" y="1733550"/>
            <a:ext cx="6345936" cy="2865120"/>
            <a:chOff x="2340864" y="2449830"/>
            <a:chExt cx="6345936" cy="2865120"/>
          </a:xfrm>
        </p:grpSpPr>
        <p:cxnSp>
          <p:nvCxnSpPr>
            <p:cNvPr id="61" name="Straight Connector 60"/>
            <p:cNvCxnSpPr/>
            <p:nvPr/>
          </p:nvCxnSpPr>
          <p:spPr>
            <a:xfrm>
              <a:off x="2340864" y="3887275"/>
              <a:ext cx="6345936" cy="1588"/>
            </a:xfrm>
            <a:prstGeom prst="line">
              <a:avLst/>
            </a:prstGeom>
            <a:noFill/>
            <a:ln w="25400" cap="flat" cmpd="sng" algn="ctr">
              <a:solidFill>
                <a:schemeClr val="bg1"/>
              </a:solidFill>
              <a:prstDash val="solid"/>
            </a:ln>
            <a:effectLst/>
          </p:spPr>
        </p:cxnSp>
        <p:sp>
          <p:nvSpPr>
            <p:cNvPr id="62" name="TextBox 61"/>
            <p:cNvSpPr txBox="1"/>
            <p:nvPr/>
          </p:nvSpPr>
          <p:spPr>
            <a:xfrm>
              <a:off x="6272215" y="3880701"/>
              <a:ext cx="333746" cy="400110"/>
            </a:xfrm>
            <a:prstGeom prst="rect">
              <a:avLst/>
            </a:prstGeom>
            <a:noFill/>
            <a:ln>
              <a:noFill/>
            </a:ln>
          </p:spPr>
          <p:txBody>
            <a:bodyPr wrap="none" rtlCol="0">
              <a:spAutoFit/>
            </a:bodyPr>
            <a:lstStyle/>
            <a:p>
              <a:pPr>
                <a:defRPr/>
              </a:pPr>
              <a:r>
                <a:rPr lang="en-US" sz="2000" b="1" kern="0" dirty="0" smtClean="0">
                  <a:solidFill>
                    <a:schemeClr val="bg1"/>
                  </a:solidFill>
                  <a:effectLst>
                    <a:outerShdw blurRad="38100" dist="38100" dir="2700000" algn="tl">
                      <a:srgbClr val="000000">
                        <a:alpha val="43137"/>
                      </a:srgbClr>
                    </a:outerShdw>
                  </a:effectLst>
                  <a:latin typeface="Tw Cen MT" panose="020B0602020104020603" pitchFamily="34" charset="0"/>
                </a:rPr>
                <a:t>C</a:t>
              </a:r>
              <a:endParaRPr lang="en-US" sz="2000"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grpSp>
          <p:nvGrpSpPr>
            <p:cNvPr id="63" name="Group 29"/>
            <p:cNvGrpSpPr/>
            <p:nvPr/>
          </p:nvGrpSpPr>
          <p:grpSpPr>
            <a:xfrm flipH="1">
              <a:off x="4067935" y="2836829"/>
              <a:ext cx="399287" cy="2101556"/>
              <a:chOff x="6515100" y="1883704"/>
              <a:chExt cx="399287" cy="2101556"/>
            </a:xfrm>
          </p:grpSpPr>
          <p:grpSp>
            <p:nvGrpSpPr>
              <p:cNvPr id="73" name="Group 82"/>
              <p:cNvGrpSpPr/>
              <p:nvPr/>
            </p:nvGrpSpPr>
            <p:grpSpPr>
              <a:xfrm>
                <a:off x="6526123" y="1883704"/>
                <a:ext cx="388264" cy="1998521"/>
                <a:chOff x="2099547" y="2828517"/>
                <a:chExt cx="232173" cy="1435393"/>
              </a:xfrm>
            </p:grpSpPr>
            <p:cxnSp>
              <p:nvCxnSpPr>
                <p:cNvPr id="89" name="Straight Connector 5"/>
                <p:cNvCxnSpPr/>
                <p:nvPr/>
              </p:nvCxnSpPr>
              <p:spPr>
                <a:xfrm>
                  <a:off x="2240280" y="3581400"/>
                  <a:ext cx="91440" cy="1588"/>
                </a:xfrm>
                <a:prstGeom prst="line">
                  <a:avLst/>
                </a:prstGeom>
                <a:noFill/>
                <a:ln w="25400" cap="flat" cmpd="sng" algn="ctr">
                  <a:solidFill>
                    <a:schemeClr val="bg1"/>
                  </a:solidFill>
                  <a:prstDash val="solid"/>
                </a:ln>
                <a:effectLst/>
              </p:spPr>
            </p:cxnSp>
            <p:cxnSp>
              <p:nvCxnSpPr>
                <p:cNvPr id="90" name="Straight Connector 6"/>
                <p:cNvCxnSpPr/>
                <p:nvPr/>
              </p:nvCxnSpPr>
              <p:spPr>
                <a:xfrm>
                  <a:off x="2232660" y="3429000"/>
                  <a:ext cx="91440" cy="1588"/>
                </a:xfrm>
                <a:prstGeom prst="line">
                  <a:avLst/>
                </a:prstGeom>
                <a:noFill/>
                <a:ln w="25400" cap="flat" cmpd="sng" algn="ctr">
                  <a:solidFill>
                    <a:schemeClr val="bg1"/>
                  </a:solidFill>
                  <a:prstDash val="solid"/>
                </a:ln>
                <a:effectLst/>
              </p:spPr>
            </p:cxnSp>
            <p:cxnSp>
              <p:nvCxnSpPr>
                <p:cNvPr id="92" name="Straight Connector 7"/>
                <p:cNvCxnSpPr/>
                <p:nvPr/>
              </p:nvCxnSpPr>
              <p:spPr>
                <a:xfrm>
                  <a:off x="2236470" y="3732212"/>
                  <a:ext cx="91440" cy="1588"/>
                </a:xfrm>
                <a:prstGeom prst="line">
                  <a:avLst/>
                </a:prstGeom>
                <a:noFill/>
                <a:ln w="25400" cap="flat" cmpd="sng" algn="ctr">
                  <a:solidFill>
                    <a:schemeClr val="bg1"/>
                  </a:solidFill>
                  <a:prstDash val="solid"/>
                </a:ln>
                <a:effectLst/>
              </p:spPr>
            </p:cxnSp>
            <p:cxnSp>
              <p:nvCxnSpPr>
                <p:cNvPr id="93" name="Straight Connector 8"/>
                <p:cNvCxnSpPr/>
                <p:nvPr/>
              </p:nvCxnSpPr>
              <p:spPr>
                <a:xfrm>
                  <a:off x="2217420" y="3276600"/>
                  <a:ext cx="91440" cy="1588"/>
                </a:xfrm>
                <a:prstGeom prst="line">
                  <a:avLst/>
                </a:prstGeom>
                <a:noFill/>
                <a:ln w="25400" cap="flat" cmpd="sng" algn="ctr">
                  <a:solidFill>
                    <a:schemeClr val="bg1"/>
                  </a:solidFill>
                  <a:prstDash val="solid"/>
                </a:ln>
                <a:effectLst/>
              </p:spPr>
            </p:cxnSp>
            <p:cxnSp>
              <p:nvCxnSpPr>
                <p:cNvPr id="94" name="Straight Connector 9"/>
                <p:cNvCxnSpPr/>
                <p:nvPr/>
              </p:nvCxnSpPr>
              <p:spPr>
                <a:xfrm>
                  <a:off x="2219122" y="3884612"/>
                  <a:ext cx="91440" cy="1588"/>
                </a:xfrm>
                <a:prstGeom prst="line">
                  <a:avLst/>
                </a:prstGeom>
                <a:noFill/>
                <a:ln w="25400" cap="flat" cmpd="sng" algn="ctr">
                  <a:solidFill>
                    <a:schemeClr val="bg1"/>
                  </a:solidFill>
                  <a:prstDash val="solid"/>
                </a:ln>
                <a:effectLst/>
              </p:spPr>
            </p:cxnSp>
            <p:cxnSp>
              <p:nvCxnSpPr>
                <p:cNvPr id="129" name="Straight Connector 10"/>
                <p:cNvCxnSpPr/>
                <p:nvPr/>
              </p:nvCxnSpPr>
              <p:spPr>
                <a:xfrm>
                  <a:off x="2192452" y="4037012"/>
                  <a:ext cx="91440" cy="1588"/>
                </a:xfrm>
                <a:prstGeom prst="line">
                  <a:avLst/>
                </a:prstGeom>
                <a:noFill/>
                <a:ln w="25400" cap="flat" cmpd="sng" algn="ctr">
                  <a:solidFill>
                    <a:schemeClr val="bg1"/>
                  </a:solidFill>
                  <a:prstDash val="solid"/>
                </a:ln>
                <a:effectLst/>
              </p:spPr>
            </p:cxnSp>
            <p:cxnSp>
              <p:nvCxnSpPr>
                <p:cNvPr id="130" name="Straight Connector 11"/>
                <p:cNvCxnSpPr/>
                <p:nvPr/>
              </p:nvCxnSpPr>
              <p:spPr>
                <a:xfrm>
                  <a:off x="2190344" y="3124200"/>
                  <a:ext cx="91440" cy="1588"/>
                </a:xfrm>
                <a:prstGeom prst="line">
                  <a:avLst/>
                </a:prstGeom>
                <a:noFill/>
                <a:ln w="25400" cap="flat" cmpd="sng" algn="ctr">
                  <a:solidFill>
                    <a:schemeClr val="bg1"/>
                  </a:solidFill>
                  <a:prstDash val="solid"/>
                </a:ln>
                <a:effectLst/>
              </p:spPr>
            </p:cxnSp>
            <p:cxnSp>
              <p:nvCxnSpPr>
                <p:cNvPr id="131" name="Straight Connector 12"/>
                <p:cNvCxnSpPr/>
                <p:nvPr/>
              </p:nvCxnSpPr>
              <p:spPr>
                <a:xfrm>
                  <a:off x="2148434" y="2971800"/>
                  <a:ext cx="91440" cy="1588"/>
                </a:xfrm>
                <a:prstGeom prst="line">
                  <a:avLst/>
                </a:prstGeom>
                <a:noFill/>
                <a:ln w="25400" cap="flat" cmpd="sng" algn="ctr">
                  <a:solidFill>
                    <a:schemeClr val="bg1"/>
                  </a:solidFill>
                  <a:prstDash val="solid"/>
                </a:ln>
                <a:effectLst/>
              </p:spPr>
            </p:cxnSp>
            <p:cxnSp>
              <p:nvCxnSpPr>
                <p:cNvPr id="132" name="Straight Connector 13"/>
                <p:cNvCxnSpPr/>
                <p:nvPr/>
              </p:nvCxnSpPr>
              <p:spPr>
                <a:xfrm>
                  <a:off x="2153298" y="4189412"/>
                  <a:ext cx="91440" cy="1588"/>
                </a:xfrm>
                <a:prstGeom prst="line">
                  <a:avLst/>
                </a:prstGeom>
                <a:noFill/>
                <a:ln w="25400" cap="flat" cmpd="sng" algn="ctr">
                  <a:solidFill>
                    <a:schemeClr val="bg1"/>
                  </a:solidFill>
                  <a:prstDash val="solid"/>
                </a:ln>
                <a:effectLst/>
              </p:spPr>
            </p:cxnSp>
            <p:cxnSp>
              <p:nvCxnSpPr>
                <p:cNvPr id="133" name="Straight Connector 14"/>
                <p:cNvCxnSpPr/>
                <p:nvPr/>
              </p:nvCxnSpPr>
              <p:spPr>
                <a:xfrm>
                  <a:off x="2122537" y="4262322"/>
                  <a:ext cx="91440" cy="1588"/>
                </a:xfrm>
                <a:prstGeom prst="line">
                  <a:avLst/>
                </a:prstGeom>
                <a:noFill/>
                <a:ln w="25400" cap="flat" cmpd="sng" algn="ctr">
                  <a:solidFill>
                    <a:schemeClr val="bg1"/>
                  </a:solidFill>
                  <a:prstDash val="solid"/>
                </a:ln>
                <a:effectLst/>
              </p:spPr>
            </p:cxnSp>
            <p:cxnSp>
              <p:nvCxnSpPr>
                <p:cNvPr id="134" name="Straight Connector 16"/>
                <p:cNvCxnSpPr/>
                <p:nvPr/>
              </p:nvCxnSpPr>
              <p:spPr>
                <a:xfrm>
                  <a:off x="2099547" y="2828517"/>
                  <a:ext cx="91440" cy="1588"/>
                </a:xfrm>
                <a:prstGeom prst="line">
                  <a:avLst/>
                </a:prstGeom>
                <a:noFill/>
                <a:ln w="25400" cap="flat" cmpd="sng" algn="ctr">
                  <a:solidFill>
                    <a:schemeClr val="bg1"/>
                  </a:solidFill>
                  <a:prstDash val="solid"/>
                </a:ln>
                <a:effectLst/>
              </p:spPr>
            </p:cxnSp>
          </p:grpSp>
          <p:cxnSp>
            <p:nvCxnSpPr>
              <p:cNvPr id="74" name="Straight Connector 73"/>
              <p:cNvCxnSpPr/>
              <p:nvPr/>
            </p:nvCxnSpPr>
            <p:spPr>
              <a:xfrm>
                <a:off x="6644571" y="3672840"/>
                <a:ext cx="152916" cy="2211"/>
              </a:xfrm>
              <a:prstGeom prst="line">
                <a:avLst/>
              </a:prstGeom>
              <a:noFill/>
              <a:ln w="25400" cap="flat" cmpd="sng" algn="ctr">
                <a:solidFill>
                  <a:schemeClr val="bg1"/>
                </a:solidFill>
                <a:prstDash val="solid"/>
              </a:ln>
              <a:effectLst/>
            </p:spPr>
          </p:cxnSp>
          <p:cxnSp>
            <p:nvCxnSpPr>
              <p:cNvPr id="75" name="Straight Connector 20"/>
              <p:cNvCxnSpPr/>
              <p:nvPr/>
            </p:nvCxnSpPr>
            <p:spPr>
              <a:xfrm>
                <a:off x="6701721" y="3459480"/>
                <a:ext cx="152916" cy="2211"/>
              </a:xfrm>
              <a:prstGeom prst="line">
                <a:avLst/>
              </a:prstGeom>
              <a:noFill/>
              <a:ln w="25400" cap="flat" cmpd="sng" algn="ctr">
                <a:solidFill>
                  <a:schemeClr val="bg1"/>
                </a:solidFill>
                <a:prstDash val="solid"/>
              </a:ln>
              <a:effectLst/>
            </p:spPr>
          </p:cxnSp>
          <p:cxnSp>
            <p:nvCxnSpPr>
              <p:cNvPr id="76" name="Straight Connector 75"/>
              <p:cNvCxnSpPr/>
              <p:nvPr/>
            </p:nvCxnSpPr>
            <p:spPr>
              <a:xfrm>
                <a:off x="6736011" y="3249930"/>
                <a:ext cx="152916" cy="2211"/>
              </a:xfrm>
              <a:prstGeom prst="line">
                <a:avLst/>
              </a:prstGeom>
              <a:noFill/>
              <a:ln w="25400" cap="flat" cmpd="sng" algn="ctr">
                <a:solidFill>
                  <a:schemeClr val="bg1"/>
                </a:solidFill>
                <a:prstDash val="solid"/>
              </a:ln>
              <a:effectLst/>
            </p:spPr>
          </p:cxnSp>
          <p:cxnSp>
            <p:nvCxnSpPr>
              <p:cNvPr id="77" name="Straight Connector 76"/>
              <p:cNvCxnSpPr/>
              <p:nvPr/>
            </p:nvCxnSpPr>
            <p:spPr>
              <a:xfrm>
                <a:off x="6755130" y="3033955"/>
                <a:ext cx="152916" cy="2211"/>
              </a:xfrm>
              <a:prstGeom prst="line">
                <a:avLst/>
              </a:prstGeom>
              <a:noFill/>
              <a:ln w="25400" cap="flat" cmpd="sng" algn="ctr">
                <a:solidFill>
                  <a:schemeClr val="bg1"/>
                </a:solidFill>
                <a:prstDash val="solid"/>
              </a:ln>
              <a:effectLst/>
            </p:spPr>
          </p:cxnSp>
          <p:cxnSp>
            <p:nvCxnSpPr>
              <p:cNvPr id="78" name="Straight Connector 77"/>
              <p:cNvCxnSpPr/>
              <p:nvPr/>
            </p:nvCxnSpPr>
            <p:spPr>
              <a:xfrm>
                <a:off x="6515100" y="3983049"/>
                <a:ext cx="152916" cy="2211"/>
              </a:xfrm>
              <a:prstGeom prst="line">
                <a:avLst/>
              </a:prstGeom>
              <a:noFill/>
              <a:ln w="25400" cap="flat" cmpd="sng" algn="ctr">
                <a:solidFill>
                  <a:schemeClr val="bg1"/>
                </a:solidFill>
                <a:prstDash val="solid"/>
              </a:ln>
              <a:effectLst/>
            </p:spPr>
          </p:cxnSp>
          <p:cxnSp>
            <p:nvCxnSpPr>
              <p:cNvPr id="79" name="Straight Connector 78"/>
              <p:cNvCxnSpPr/>
              <p:nvPr/>
            </p:nvCxnSpPr>
            <p:spPr>
              <a:xfrm>
                <a:off x="6756000" y="2832042"/>
                <a:ext cx="152916" cy="2211"/>
              </a:xfrm>
              <a:prstGeom prst="line">
                <a:avLst/>
              </a:prstGeom>
              <a:noFill/>
              <a:ln w="25400" cap="flat" cmpd="sng" algn="ctr">
                <a:solidFill>
                  <a:schemeClr val="bg1"/>
                </a:solidFill>
                <a:prstDash val="solid"/>
              </a:ln>
              <a:effectLst/>
            </p:spPr>
          </p:cxnSp>
          <p:cxnSp>
            <p:nvCxnSpPr>
              <p:cNvPr id="80" name="Straight Connector 79"/>
              <p:cNvCxnSpPr/>
              <p:nvPr/>
            </p:nvCxnSpPr>
            <p:spPr>
              <a:xfrm>
                <a:off x="6735626" y="2611870"/>
                <a:ext cx="152916" cy="2211"/>
              </a:xfrm>
              <a:prstGeom prst="line">
                <a:avLst/>
              </a:prstGeom>
              <a:noFill/>
              <a:ln w="25400" cap="flat" cmpd="sng" algn="ctr">
                <a:solidFill>
                  <a:schemeClr val="bg1"/>
                </a:solidFill>
                <a:prstDash val="solid"/>
              </a:ln>
              <a:effectLst/>
            </p:spPr>
          </p:cxnSp>
          <p:cxnSp>
            <p:nvCxnSpPr>
              <p:cNvPr id="81" name="Straight Connector 80"/>
              <p:cNvCxnSpPr/>
              <p:nvPr/>
            </p:nvCxnSpPr>
            <p:spPr>
              <a:xfrm>
                <a:off x="6705600" y="2395912"/>
                <a:ext cx="152916" cy="2211"/>
              </a:xfrm>
              <a:prstGeom prst="line">
                <a:avLst/>
              </a:prstGeom>
              <a:noFill/>
              <a:ln w="25400" cap="flat" cmpd="sng" algn="ctr">
                <a:solidFill>
                  <a:schemeClr val="bg1"/>
                </a:solidFill>
                <a:prstDash val="solid"/>
              </a:ln>
              <a:effectLst/>
            </p:spPr>
          </p:cxnSp>
          <p:cxnSp>
            <p:nvCxnSpPr>
              <p:cNvPr id="87" name="Straight Connector 86"/>
              <p:cNvCxnSpPr/>
              <p:nvPr/>
            </p:nvCxnSpPr>
            <p:spPr>
              <a:xfrm>
                <a:off x="6650302" y="2179296"/>
                <a:ext cx="152916" cy="2211"/>
              </a:xfrm>
              <a:prstGeom prst="line">
                <a:avLst/>
              </a:prstGeom>
              <a:noFill/>
              <a:ln w="25400" cap="flat" cmpd="sng" algn="ctr">
                <a:solidFill>
                  <a:schemeClr val="bg1"/>
                </a:solidFill>
                <a:prstDash val="solid"/>
              </a:ln>
              <a:effectLst/>
            </p:spPr>
          </p:cxnSp>
          <p:cxnSp>
            <p:nvCxnSpPr>
              <p:cNvPr id="88" name="Straight Connector 87"/>
              <p:cNvCxnSpPr/>
              <p:nvPr/>
            </p:nvCxnSpPr>
            <p:spPr>
              <a:xfrm>
                <a:off x="6569888" y="1985414"/>
                <a:ext cx="152916" cy="2211"/>
              </a:xfrm>
              <a:prstGeom prst="line">
                <a:avLst/>
              </a:prstGeom>
              <a:noFill/>
              <a:ln w="25400" cap="flat" cmpd="sng" algn="ctr">
                <a:solidFill>
                  <a:schemeClr val="bg1"/>
                </a:solidFill>
                <a:prstDash val="solid"/>
              </a:ln>
              <a:effectLst/>
            </p:spPr>
          </p:cxnSp>
        </p:grpSp>
        <p:sp>
          <p:nvSpPr>
            <p:cNvPr id="64" name="Block Arc 63"/>
            <p:cNvSpPr/>
            <p:nvPr/>
          </p:nvSpPr>
          <p:spPr>
            <a:xfrm rot="16200000">
              <a:off x="3376688" y="3133102"/>
              <a:ext cx="2865120" cy="1498575"/>
            </a:xfrm>
            <a:prstGeom prst="blockArc">
              <a:avLst>
                <a:gd name="adj1" fmla="val 12280828"/>
                <a:gd name="adj2" fmla="val 20077217"/>
                <a:gd name="adj3" fmla="val 0"/>
              </a:avLst>
            </a:prstGeom>
            <a:solidFill>
              <a:srgbClr val="00B0F0"/>
            </a:solidFill>
            <a:ln w="38100" cap="flat" cmpd="sng" algn="ctr">
              <a:solidFill>
                <a:schemeClr val="bg1"/>
              </a:solidFill>
              <a:prstDash val="solid"/>
            </a:ln>
            <a:effectLst/>
          </p:spPr>
          <p:txBody>
            <a:bodyPr rtlCol="0" anchor="ctr"/>
            <a:lstStyle/>
            <a:p>
              <a:pPr algn="ctr">
                <a:defRPr/>
              </a:pPr>
              <a:endParaRPr lang="en-US" sz="2000" kern="0" dirty="0">
                <a:solidFill>
                  <a:sysClr val="windowText" lastClr="000000"/>
                </a:solidFill>
                <a:latin typeface="Bookman Old Style" pitchFamily="18" charset="0"/>
              </a:endParaRPr>
            </a:p>
          </p:txBody>
        </p:sp>
        <p:sp>
          <p:nvSpPr>
            <p:cNvPr id="65" name="Flowchart: Connector 64"/>
            <p:cNvSpPr/>
            <p:nvPr/>
          </p:nvSpPr>
          <p:spPr>
            <a:xfrm>
              <a:off x="4021862" y="3832767"/>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dirty="0">
                <a:solidFill>
                  <a:srgbClr val="0070C0"/>
                </a:solidFill>
                <a:latin typeface="Bookman Old Style" pitchFamily="18" charset="0"/>
              </a:endParaRPr>
            </a:p>
          </p:txBody>
        </p:sp>
        <p:sp>
          <p:nvSpPr>
            <p:cNvPr id="66" name="TextBox 65"/>
            <p:cNvSpPr txBox="1"/>
            <p:nvPr/>
          </p:nvSpPr>
          <p:spPr>
            <a:xfrm>
              <a:off x="3785295" y="3891696"/>
              <a:ext cx="320922" cy="400110"/>
            </a:xfrm>
            <a:prstGeom prst="rect">
              <a:avLst/>
            </a:prstGeom>
            <a:noFill/>
            <a:ln>
              <a:noFill/>
            </a:ln>
          </p:spPr>
          <p:txBody>
            <a:bodyPr wrap="none" rtlCol="0">
              <a:spAutoFit/>
            </a:bodyPr>
            <a:lstStyle/>
            <a:p>
              <a:pPr>
                <a:defRPr/>
              </a:pPr>
              <a:r>
                <a:rPr lang="en-US" sz="2000" b="1" kern="0" dirty="0" smtClean="0">
                  <a:solidFill>
                    <a:schemeClr val="bg1"/>
                  </a:solidFill>
                  <a:effectLst>
                    <a:outerShdw blurRad="38100" dist="38100" dir="2700000" algn="tl">
                      <a:srgbClr val="000000">
                        <a:alpha val="43137"/>
                      </a:srgbClr>
                    </a:outerShdw>
                  </a:effectLst>
                  <a:latin typeface="Tw Cen MT" panose="020B0602020104020603" pitchFamily="34" charset="0"/>
                </a:rPr>
                <a:t>P</a:t>
              </a:r>
              <a:endParaRPr lang="en-US" sz="2000"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67" name="TextBox 66"/>
            <p:cNvSpPr txBox="1"/>
            <p:nvPr/>
          </p:nvSpPr>
          <p:spPr>
            <a:xfrm>
              <a:off x="2993136" y="3562925"/>
              <a:ext cx="800100" cy="369332"/>
            </a:xfrm>
            <a:prstGeom prst="rect">
              <a:avLst/>
            </a:prstGeom>
            <a:noFill/>
            <a:ln>
              <a:noFill/>
            </a:ln>
          </p:spPr>
          <p:txBody>
            <a:bodyPr wrap="square" rtlCol="0">
              <a:spAutoFit/>
            </a:bodyPr>
            <a:lstStyle/>
            <a:p>
              <a:pPr>
                <a:defRPr/>
              </a:pPr>
              <a:r>
                <a:rPr lang="en-US" b="1" kern="0" dirty="0" smtClean="0">
                  <a:solidFill>
                    <a:schemeClr val="bg1"/>
                  </a:solidFill>
                  <a:effectLst>
                    <a:outerShdw blurRad="38100" dist="38100" dir="2700000" algn="tl">
                      <a:srgbClr val="000000">
                        <a:alpha val="43137"/>
                      </a:srgbClr>
                    </a:outerShdw>
                  </a:effectLst>
                  <a:latin typeface="Tw Cen MT" panose="020B0602020104020603" pitchFamily="34" charset="0"/>
                </a:rPr>
                <a:t>3 cm</a:t>
              </a:r>
              <a:endParaRPr lang="en-US"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68" name="Flowchart: Connector 67"/>
            <p:cNvSpPr/>
            <p:nvPr/>
          </p:nvSpPr>
          <p:spPr>
            <a:xfrm>
              <a:off x="6390386" y="3821772"/>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dirty="0">
                <a:solidFill>
                  <a:srgbClr val="0070C0"/>
                </a:solidFill>
                <a:latin typeface="Bookman Old Style" pitchFamily="18" charset="0"/>
              </a:endParaRPr>
            </a:p>
          </p:txBody>
        </p:sp>
        <p:sp>
          <p:nvSpPr>
            <p:cNvPr id="69" name="TextBox 68"/>
            <p:cNvSpPr txBox="1"/>
            <p:nvPr/>
          </p:nvSpPr>
          <p:spPr>
            <a:xfrm>
              <a:off x="5095874" y="3880701"/>
              <a:ext cx="308098" cy="400110"/>
            </a:xfrm>
            <a:prstGeom prst="rect">
              <a:avLst/>
            </a:prstGeom>
            <a:noFill/>
            <a:ln>
              <a:noFill/>
            </a:ln>
          </p:spPr>
          <p:txBody>
            <a:bodyPr wrap="none" rtlCol="0">
              <a:spAutoFit/>
            </a:bodyPr>
            <a:lstStyle/>
            <a:p>
              <a:pPr>
                <a:defRPr/>
              </a:pPr>
              <a:r>
                <a:rPr lang="en-US" sz="2000" b="1" kern="0" dirty="0" smtClean="0">
                  <a:solidFill>
                    <a:schemeClr val="bg1"/>
                  </a:solidFill>
                  <a:effectLst>
                    <a:outerShdw blurRad="38100" dist="38100" dir="2700000" algn="tl">
                      <a:srgbClr val="000000">
                        <a:alpha val="43137"/>
                      </a:srgbClr>
                    </a:outerShdw>
                  </a:effectLst>
                  <a:latin typeface="Tw Cen MT" panose="020B0602020104020603" pitchFamily="34" charset="0"/>
                </a:rPr>
                <a:t>F</a:t>
              </a:r>
              <a:endParaRPr lang="en-US" sz="2000"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70" name="TextBox 69"/>
            <p:cNvSpPr txBox="1"/>
            <p:nvPr/>
          </p:nvSpPr>
          <p:spPr>
            <a:xfrm>
              <a:off x="5587111" y="3562925"/>
              <a:ext cx="661290" cy="369332"/>
            </a:xfrm>
            <a:prstGeom prst="rect">
              <a:avLst/>
            </a:prstGeom>
            <a:noFill/>
            <a:ln>
              <a:noFill/>
            </a:ln>
          </p:spPr>
          <p:txBody>
            <a:bodyPr wrap="square" rtlCol="0">
              <a:spAutoFit/>
            </a:bodyPr>
            <a:lstStyle/>
            <a:p>
              <a:pPr>
                <a:defRPr/>
              </a:pPr>
              <a:r>
                <a:rPr lang="en-US" b="1" kern="0" dirty="0" smtClean="0">
                  <a:solidFill>
                    <a:schemeClr val="bg1"/>
                  </a:solidFill>
                  <a:effectLst>
                    <a:outerShdw blurRad="38100" dist="38100" dir="2700000" algn="tl">
                      <a:srgbClr val="000000">
                        <a:alpha val="43137"/>
                      </a:srgbClr>
                    </a:outerShdw>
                  </a:effectLst>
                  <a:latin typeface="Tw Cen MT" panose="020B0602020104020603" pitchFamily="34" charset="0"/>
                </a:rPr>
                <a:t>2 cm</a:t>
              </a:r>
              <a:endParaRPr lang="en-US"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71" name="TextBox 70"/>
            <p:cNvSpPr txBox="1"/>
            <p:nvPr/>
          </p:nvSpPr>
          <p:spPr>
            <a:xfrm>
              <a:off x="4235450" y="3562925"/>
              <a:ext cx="641350" cy="369332"/>
            </a:xfrm>
            <a:prstGeom prst="rect">
              <a:avLst/>
            </a:prstGeom>
            <a:noFill/>
            <a:ln>
              <a:noFill/>
            </a:ln>
          </p:spPr>
          <p:txBody>
            <a:bodyPr wrap="square" rtlCol="0">
              <a:spAutoFit/>
            </a:bodyPr>
            <a:lstStyle/>
            <a:p>
              <a:pPr>
                <a:defRPr/>
              </a:pPr>
              <a:r>
                <a:rPr lang="en-US" b="1" kern="0" dirty="0" smtClean="0">
                  <a:solidFill>
                    <a:schemeClr val="bg1"/>
                  </a:solidFill>
                  <a:effectLst>
                    <a:outerShdw blurRad="38100" dist="38100" dir="2700000" algn="tl">
                      <a:srgbClr val="000000">
                        <a:alpha val="43137"/>
                      </a:srgbClr>
                    </a:outerShdw>
                  </a:effectLst>
                  <a:latin typeface="Tw Cen MT" panose="020B0602020104020603" pitchFamily="34" charset="0"/>
                </a:rPr>
                <a:t>2 cm</a:t>
              </a:r>
              <a:endParaRPr lang="en-US" b="1" kern="0"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72" name="Flowchart: Connector 71"/>
            <p:cNvSpPr/>
            <p:nvPr/>
          </p:nvSpPr>
          <p:spPr>
            <a:xfrm>
              <a:off x="5180583" y="3826713"/>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dirty="0">
                <a:solidFill>
                  <a:srgbClr val="0070C0"/>
                </a:solidFill>
                <a:latin typeface="Bookman Old Style" pitchFamily="18" charset="0"/>
              </a:endParaRPr>
            </a:p>
          </p:txBody>
        </p:sp>
      </p:grpSp>
      <p:grpSp>
        <p:nvGrpSpPr>
          <p:cNvPr id="135" name="Group 134"/>
          <p:cNvGrpSpPr/>
          <p:nvPr/>
        </p:nvGrpSpPr>
        <p:grpSpPr>
          <a:xfrm rot="195040">
            <a:off x="2632048" y="2437952"/>
            <a:ext cx="1454177" cy="288579"/>
            <a:chOff x="2652530" y="2641902"/>
            <a:chExt cx="1427308" cy="944542"/>
          </a:xfrm>
        </p:grpSpPr>
        <p:cxnSp>
          <p:nvCxnSpPr>
            <p:cNvPr id="136" name="Straight Connector 135"/>
            <p:cNvCxnSpPr/>
            <p:nvPr/>
          </p:nvCxnSpPr>
          <p:spPr>
            <a:xfrm rot="21404960" flipH="1" flipV="1">
              <a:off x="2652530" y="2641902"/>
              <a:ext cx="1427308" cy="944542"/>
            </a:xfrm>
            <a:prstGeom prst="line">
              <a:avLst/>
            </a:prstGeom>
            <a:noFill/>
            <a:ln w="28575" cap="flat" cmpd="sng" algn="ctr">
              <a:solidFill>
                <a:srgbClr val="66FFFF"/>
              </a:solidFill>
              <a:prstDash val="solid"/>
              <a:headEnd type="none" w="med" len="med"/>
              <a:tailEnd type="none" w="med" len="med"/>
            </a:ln>
            <a:effectLst/>
          </p:spPr>
        </p:cxnSp>
        <p:cxnSp>
          <p:nvCxnSpPr>
            <p:cNvPr id="137" name="Straight Connector 136"/>
            <p:cNvCxnSpPr/>
            <p:nvPr/>
          </p:nvCxnSpPr>
          <p:spPr>
            <a:xfrm>
              <a:off x="3381652" y="3123182"/>
              <a:ext cx="77979" cy="35209"/>
            </a:xfrm>
            <a:prstGeom prst="line">
              <a:avLst/>
            </a:prstGeom>
            <a:noFill/>
            <a:ln w="28575" cap="flat" cmpd="sng" algn="ctr">
              <a:solidFill>
                <a:srgbClr val="66FFFF"/>
              </a:solidFill>
              <a:prstDash val="solid"/>
              <a:tailEnd type="stealth" w="lg" len="lg"/>
            </a:ln>
            <a:effectLst/>
          </p:spPr>
        </p:cxnSp>
      </p:grpSp>
      <p:grpSp>
        <p:nvGrpSpPr>
          <p:cNvPr id="138" name="Group 56"/>
          <p:cNvGrpSpPr/>
          <p:nvPr/>
        </p:nvGrpSpPr>
        <p:grpSpPr>
          <a:xfrm rot="709766" flipH="1">
            <a:off x="3125628" y="2714102"/>
            <a:ext cx="952194" cy="22859"/>
            <a:chOff x="2635167" y="2495421"/>
            <a:chExt cx="1428587" cy="1355"/>
          </a:xfrm>
          <a:effectLst>
            <a:glow>
              <a:schemeClr val="tx1"/>
            </a:glow>
          </a:effectLst>
        </p:grpSpPr>
        <p:cxnSp>
          <p:nvCxnSpPr>
            <p:cNvPr id="139" name="Straight Connector 138"/>
            <p:cNvCxnSpPr/>
            <p:nvPr/>
          </p:nvCxnSpPr>
          <p:spPr>
            <a:xfrm rot="709766">
              <a:off x="2635167" y="2496536"/>
              <a:ext cx="1428587" cy="0"/>
            </a:xfrm>
            <a:prstGeom prst="line">
              <a:avLst/>
            </a:prstGeom>
            <a:noFill/>
            <a:ln w="28575" cap="flat" cmpd="sng" algn="ctr">
              <a:solidFill>
                <a:srgbClr val="FFFF00"/>
              </a:solidFill>
              <a:prstDash val="solid"/>
            </a:ln>
            <a:effectLst/>
          </p:spPr>
        </p:cxnSp>
        <p:cxnSp>
          <p:nvCxnSpPr>
            <p:cNvPr id="140" name="Straight Connector 139"/>
            <p:cNvCxnSpPr/>
            <p:nvPr/>
          </p:nvCxnSpPr>
          <p:spPr>
            <a:xfrm rot="1777087" flipV="1">
              <a:off x="3246840" y="2495421"/>
              <a:ext cx="130554" cy="1355"/>
            </a:xfrm>
            <a:prstGeom prst="line">
              <a:avLst/>
            </a:prstGeom>
            <a:noFill/>
            <a:ln w="28575" cap="flat" cmpd="sng" algn="ctr">
              <a:solidFill>
                <a:srgbClr val="FFFF00"/>
              </a:solidFill>
              <a:prstDash val="solid"/>
              <a:tailEnd type="stealth" w="lg" len="lg"/>
            </a:ln>
            <a:effectLst/>
          </p:spPr>
        </p:cxnSp>
      </p:grpSp>
    </p:spTree>
    <p:extLst>
      <p:ext uri="{BB962C8B-B14F-4D97-AF65-F5344CB8AC3E}">
        <p14:creationId xmlns:p14="http://schemas.microsoft.com/office/powerpoint/2010/main" val="196278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repeatCount="2000" fill="hold" grpId="1" nodeType="withEffect">
                                  <p:stCondLst>
                                    <p:cond delay="250"/>
                                  </p:stCondLst>
                                  <p:childTnLst>
                                    <p:animRot by="21600000">
                                      <p:cBhvr>
                                        <p:cTn id="14" dur="150" fill="hold"/>
                                        <p:tgtEl>
                                          <p:spTgt spid="17"/>
                                        </p:tgtEl>
                                        <p:attrNameLst>
                                          <p:attrName>r</p:attrName>
                                        </p:attrNameLst>
                                      </p:cBhvr>
                                    </p:animRot>
                                  </p:childTnLst>
                                </p:cTn>
                              </p:par>
                            </p:childTnLst>
                          </p:cTn>
                        </p:par>
                        <p:par>
                          <p:cTn id="15" fill="hold">
                            <p:stCondLst>
                              <p:cond delay="1050"/>
                            </p:stCondLst>
                            <p:childTnLst>
                              <p:par>
                                <p:cTn id="16" presetID="23" presetClass="entr" presetSubtype="32"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strVal val="4*#ppt_w"/>
                                          </p:val>
                                        </p:tav>
                                        <p:tav tm="100000">
                                          <p:val>
                                            <p:strVal val="#ppt_w"/>
                                          </p:val>
                                        </p:tav>
                                      </p:tavLst>
                                    </p:anim>
                                    <p:anim calcmode="lin" valueType="num">
                                      <p:cBhvr>
                                        <p:cTn id="19" dur="500" fill="hold"/>
                                        <p:tgtEl>
                                          <p:spTgt spid="1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type="lt">
                                    <p:tmPct val="2000"/>
                                  </p:iterate>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down)">
                                      <p:cBhvr>
                                        <p:cTn id="33" dur="1000"/>
                                        <p:tgtEl>
                                          <p:spTgt spid="58"/>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wipe(left)">
                                      <p:cBhvr>
                                        <p:cTn id="37" dur="500"/>
                                        <p:tgtEl>
                                          <p:spTgt spid="13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right)">
                                      <p:cBhvr>
                                        <p:cTn id="50" dur="1000"/>
                                        <p:tgtEl>
                                          <p:spTgt spid="59"/>
                                        </p:tgtEl>
                                      </p:cBhvr>
                                    </p:animEffect>
                                  </p:childTnLst>
                                </p:cTn>
                              </p:par>
                            </p:childTnLst>
                          </p:cTn>
                        </p:par>
                        <p:par>
                          <p:cTn id="51" fill="hold">
                            <p:stCondLst>
                              <p:cond delay="1000"/>
                            </p:stCondLst>
                            <p:childTnLst>
                              <p:par>
                                <p:cTn id="52" presetID="22" presetClass="entr" presetSubtype="2" fill="hold" nodeType="after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wipe(right)">
                                      <p:cBhvr>
                                        <p:cTn id="54"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7" grpId="1" animBg="1"/>
      <p:bldP spid="18" grpId="0"/>
      <p:bldP spid="19" grpId="0"/>
      <p:bldP spid="53"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d drive\MJ WORK\Pooja mam (physics)\CBSE (X)\Light - Reflection and Refraction\Raw\900_Rizwana-Khan_Red to Black Gradient Background.jpg"/>
          <p:cNvPicPr>
            <a:picLocks noChangeArrowheads="1"/>
          </p:cNvPicPr>
          <p:nvPr/>
        </p:nvPicPr>
        <p:blipFill rotWithShape="1">
          <a:blip r:embed="rId2">
            <a:extLst>
              <a:ext uri="{28A0092B-C50C-407E-A947-70E740481C1C}">
                <a14:useLocalDpi xmlns:a14="http://schemas.microsoft.com/office/drawing/2010/main" val="0"/>
              </a:ext>
            </a:extLst>
          </a:blip>
          <a:srcRect b="39682"/>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flipV="1">
            <a:off x="0" y="0"/>
            <a:ext cx="9144000" cy="5143500"/>
          </a:xfrm>
          <a:prstGeom prst="rect">
            <a:avLst/>
          </a:prstGeom>
          <a:gradFill>
            <a:gsLst>
              <a:gs pos="0">
                <a:schemeClr val="tx1">
                  <a:lumMod val="0"/>
                  <a:alpha val="65000"/>
                </a:schemeClr>
              </a:gs>
              <a:gs pos="100000">
                <a:srgbClr val="D4DEFF">
                  <a:alpha val="0"/>
                </a:srgbClr>
              </a:gs>
            </a:gsLst>
            <a:lin ang="540000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p:nvPr/>
        </p:nvSpPr>
        <p:spPr>
          <a:xfrm>
            <a:off x="228600" y="742950"/>
            <a:ext cx="4203700" cy="400110"/>
          </a:xfrm>
          <a:prstGeom prst="rect">
            <a:avLst/>
          </a:prstGeom>
          <a:noFill/>
        </p:spPr>
        <p:txBody>
          <a:bodyPr wrap="square">
            <a:spAutoFit/>
          </a:bodyPr>
          <a:lstStyle/>
          <a:p>
            <a:pPr>
              <a:defRPr/>
            </a:pPr>
            <a:r>
              <a:rPr lang="en-IN" sz="2000" kern="0"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RULES FOR MAKING RAY DIAGRAMS</a:t>
            </a:r>
          </a:p>
        </p:txBody>
      </p:sp>
      <p:sp>
        <p:nvSpPr>
          <p:cNvPr id="16" name="Rectangle 15"/>
          <p:cNvSpPr/>
          <p:nvPr/>
        </p:nvSpPr>
        <p:spPr>
          <a:xfrm>
            <a:off x="228600" y="1325308"/>
            <a:ext cx="679994" cy="400110"/>
          </a:xfrm>
          <a:prstGeom prst="rect">
            <a:avLst/>
          </a:prstGeom>
        </p:spPr>
        <p:txBody>
          <a:bodyPr wrap="none">
            <a:spAutoFit/>
          </a:bodyPr>
          <a:lstStyle/>
          <a:p>
            <a:r>
              <a:rPr lang="en-US" sz="2000"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RULE</a:t>
            </a:r>
            <a:endParaRPr lang="en-US" sz="20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endParaRPr>
          </a:p>
        </p:txBody>
      </p:sp>
      <p:sp>
        <p:nvSpPr>
          <p:cNvPr id="17" name="Frame 16"/>
          <p:cNvSpPr/>
          <p:nvPr/>
        </p:nvSpPr>
        <p:spPr>
          <a:xfrm rot="19193121">
            <a:off x="973285" y="1335235"/>
            <a:ext cx="457200" cy="457200"/>
          </a:xfrm>
          <a:prstGeom prst="frame">
            <a:avLst>
              <a:gd name="adj1" fmla="val 125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p:cNvSpPr/>
          <p:nvPr/>
        </p:nvSpPr>
        <p:spPr>
          <a:xfrm>
            <a:off x="1052614" y="1371846"/>
            <a:ext cx="320922" cy="400110"/>
          </a:xfrm>
          <a:prstGeom prst="rect">
            <a:avLst/>
          </a:prstGeom>
        </p:spPr>
        <p:txBody>
          <a:bodyPr wrap="none">
            <a:spAutoFit/>
          </a:bodyPr>
          <a:lstStyle/>
          <a:p>
            <a:r>
              <a:rPr lang="en-US" sz="2000" b="1"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4</a:t>
            </a:r>
            <a:endParaRPr lang="en-US" sz="2000" b="1"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endParaRPr>
          </a:p>
        </p:txBody>
      </p:sp>
      <p:sp>
        <p:nvSpPr>
          <p:cNvPr id="19" name="Rectangle 18"/>
          <p:cNvSpPr/>
          <p:nvPr/>
        </p:nvSpPr>
        <p:spPr>
          <a:xfrm>
            <a:off x="1506700" y="1239619"/>
            <a:ext cx="7484900" cy="646331"/>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A ray of light which is </a:t>
            </a:r>
            <a:r>
              <a:rPr lang="en-US" dirty="0">
                <a:solidFill>
                  <a:srgbClr val="FFFF00"/>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incident at the pole</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of a convex mirror, is </a:t>
            </a:r>
            <a:r>
              <a:rPr lang="en-US" dirty="0">
                <a:solidFill>
                  <a:srgbClr val="FFFF00"/>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reflected back making the same</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a:t>
            </a:r>
            <a:r>
              <a:rPr lang="en-US" dirty="0">
                <a:solidFill>
                  <a:srgbClr val="FFFF00"/>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angle</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 with the principal axis.</a:t>
            </a:r>
          </a:p>
        </p:txBody>
      </p:sp>
      <p:sp>
        <p:nvSpPr>
          <p:cNvPr id="38" name="TextBox 37"/>
          <p:cNvSpPr txBox="1"/>
          <p:nvPr/>
        </p:nvSpPr>
        <p:spPr>
          <a:xfrm>
            <a:off x="2659361" y="-11847"/>
            <a:ext cx="3825278" cy="830997"/>
          </a:xfrm>
          <a:prstGeom prst="rect">
            <a:avLst/>
          </a:prstGeom>
          <a:noFill/>
        </p:spPr>
        <p:txBody>
          <a:bodyPr wrap="none" rtlCol="0">
            <a:spAutoFit/>
          </a:bodyPr>
          <a:lstStyle/>
          <a:p>
            <a:r>
              <a:rPr lang="en-US" sz="4800" dirty="0" smtClean="0">
                <a:solidFill>
                  <a:schemeClr val="bg1"/>
                </a:solidFill>
                <a:effectLst>
                  <a:outerShdw blurRad="38100" dist="38100" dir="2700000" algn="tl">
                    <a:srgbClr val="000000"/>
                  </a:outerShdw>
                </a:effectLst>
                <a:latin typeface="Tw Cen MT" panose="020B0602020104020603" pitchFamily="34" charset="0"/>
              </a:rPr>
              <a:t>RAY DIAGRAM</a:t>
            </a:r>
            <a:endParaRPr lang="en-US" sz="4800" dirty="0">
              <a:solidFill>
                <a:schemeClr val="bg1"/>
              </a:solidFill>
              <a:effectLst>
                <a:outerShdw blurRad="38100" dist="38100" dir="2700000" algn="tl">
                  <a:srgbClr val="000000"/>
                </a:outerShdw>
              </a:effectLst>
              <a:latin typeface="Tw Cen MT" panose="020B0602020104020603" pitchFamily="34" charset="0"/>
            </a:endParaRPr>
          </a:p>
        </p:txBody>
      </p:sp>
      <p:grpSp>
        <p:nvGrpSpPr>
          <p:cNvPr id="56" name="Group 55"/>
          <p:cNvGrpSpPr/>
          <p:nvPr/>
        </p:nvGrpSpPr>
        <p:grpSpPr>
          <a:xfrm>
            <a:off x="2154594" y="2945613"/>
            <a:ext cx="1622425" cy="448462"/>
            <a:chOff x="3375025" y="3524252"/>
            <a:chExt cx="1622425" cy="448462"/>
          </a:xfrm>
        </p:grpSpPr>
        <p:cxnSp>
          <p:nvCxnSpPr>
            <p:cNvPr id="57" name="Straight Connector 56"/>
            <p:cNvCxnSpPr/>
            <p:nvPr/>
          </p:nvCxnSpPr>
          <p:spPr>
            <a:xfrm flipV="1">
              <a:off x="3375025" y="3524252"/>
              <a:ext cx="1622425" cy="448462"/>
            </a:xfrm>
            <a:prstGeom prst="line">
              <a:avLst/>
            </a:prstGeom>
            <a:noFill/>
            <a:ln w="28575" cap="flat" cmpd="sng" algn="ctr">
              <a:solidFill>
                <a:srgbClr val="FFFF00"/>
              </a:solidFill>
              <a:prstDash val="solid"/>
              <a:headEnd type="none" w="med" len="med"/>
              <a:tailEnd type="none" w="med" len="med"/>
            </a:ln>
            <a:effectLst/>
          </p:spPr>
        </p:cxnSp>
        <p:cxnSp>
          <p:nvCxnSpPr>
            <p:cNvPr id="82" name="Straight Connector 81"/>
            <p:cNvCxnSpPr/>
            <p:nvPr/>
          </p:nvCxnSpPr>
          <p:spPr>
            <a:xfrm rot="20940000" flipH="1">
              <a:off x="3752623" y="3858358"/>
              <a:ext cx="91440" cy="0"/>
            </a:xfrm>
            <a:prstGeom prst="line">
              <a:avLst/>
            </a:prstGeom>
            <a:noFill/>
            <a:ln w="28575" cap="flat" cmpd="sng" algn="ctr">
              <a:solidFill>
                <a:srgbClr val="FFFF00"/>
              </a:solidFill>
              <a:prstDash val="solid"/>
              <a:tailEnd type="stealth" w="lg" len="lg"/>
            </a:ln>
            <a:effectLst/>
          </p:spPr>
        </p:cxnSp>
      </p:grpSp>
      <p:sp>
        <p:nvSpPr>
          <p:cNvPr id="83" name="TextBox 82"/>
          <p:cNvSpPr txBox="1"/>
          <p:nvPr/>
        </p:nvSpPr>
        <p:spPr>
          <a:xfrm>
            <a:off x="1981200" y="2159000"/>
            <a:ext cx="369012" cy="400110"/>
          </a:xfrm>
          <a:prstGeom prst="rect">
            <a:avLst/>
          </a:prstGeom>
          <a:noFill/>
        </p:spPr>
        <p:txBody>
          <a:bodyPr wrap="none" rtlCol="0">
            <a:spAutoFit/>
          </a:bodyPr>
          <a:lstStyle/>
          <a:p>
            <a:r>
              <a:rPr lang="en-US" sz="2000" b="1" dirty="0" smtClean="0">
                <a:solidFill>
                  <a:schemeClr val="bg1"/>
                </a:solidFill>
                <a:latin typeface="Tw Cen MT" panose="020B0602020104020603" pitchFamily="34" charset="0"/>
              </a:rPr>
              <a:t>A</a:t>
            </a:r>
            <a:endParaRPr lang="en-US" sz="2000" b="1" dirty="0">
              <a:solidFill>
                <a:schemeClr val="bg1"/>
              </a:solidFill>
              <a:latin typeface="Tw Cen MT" panose="020B0602020104020603" pitchFamily="34" charset="0"/>
            </a:endParaRPr>
          </a:p>
        </p:txBody>
      </p:sp>
      <p:sp>
        <p:nvSpPr>
          <p:cNvPr id="84" name="TextBox 83"/>
          <p:cNvSpPr txBox="1"/>
          <p:nvPr/>
        </p:nvSpPr>
        <p:spPr>
          <a:xfrm>
            <a:off x="1981200" y="2942411"/>
            <a:ext cx="320922" cy="400110"/>
          </a:xfrm>
          <a:prstGeom prst="rect">
            <a:avLst/>
          </a:prstGeom>
          <a:noFill/>
        </p:spPr>
        <p:txBody>
          <a:bodyPr wrap="none" rtlCol="0">
            <a:spAutoFit/>
          </a:bodyPr>
          <a:lstStyle/>
          <a:p>
            <a:r>
              <a:rPr lang="en-US" sz="2000" b="1" dirty="0" smtClean="0">
                <a:solidFill>
                  <a:schemeClr val="bg1"/>
                </a:solidFill>
                <a:latin typeface="Tw Cen MT" panose="020B0602020104020603" pitchFamily="34" charset="0"/>
              </a:rPr>
              <a:t>B</a:t>
            </a:r>
            <a:endParaRPr lang="en-US" sz="2000" b="1" dirty="0">
              <a:solidFill>
                <a:schemeClr val="bg1"/>
              </a:solidFill>
              <a:latin typeface="Tw Cen MT" panose="020B0602020104020603" pitchFamily="34" charset="0"/>
            </a:endParaRPr>
          </a:p>
        </p:txBody>
      </p:sp>
      <p:grpSp>
        <p:nvGrpSpPr>
          <p:cNvPr id="85" name="Group 66"/>
          <p:cNvGrpSpPr/>
          <p:nvPr/>
        </p:nvGrpSpPr>
        <p:grpSpPr>
          <a:xfrm>
            <a:off x="2170469" y="2527300"/>
            <a:ext cx="1574800" cy="399261"/>
            <a:chOff x="4601960" y="2561427"/>
            <a:chExt cx="1574800" cy="399261"/>
          </a:xfrm>
        </p:grpSpPr>
        <p:cxnSp>
          <p:nvCxnSpPr>
            <p:cNvPr id="86" name="Straight Connector 85"/>
            <p:cNvCxnSpPr/>
            <p:nvPr/>
          </p:nvCxnSpPr>
          <p:spPr>
            <a:xfrm>
              <a:off x="4601960" y="2561427"/>
              <a:ext cx="1574800" cy="399261"/>
            </a:xfrm>
            <a:prstGeom prst="line">
              <a:avLst/>
            </a:prstGeom>
            <a:noFill/>
            <a:ln w="28575" cap="flat" cmpd="sng" algn="ctr">
              <a:solidFill>
                <a:srgbClr val="00FFFF"/>
              </a:solidFill>
              <a:prstDash val="solid"/>
            </a:ln>
            <a:effectLst/>
          </p:spPr>
        </p:cxnSp>
        <p:cxnSp>
          <p:nvCxnSpPr>
            <p:cNvPr id="91" name="Straight Connector 90"/>
            <p:cNvCxnSpPr/>
            <p:nvPr/>
          </p:nvCxnSpPr>
          <p:spPr>
            <a:xfrm rot="660000">
              <a:off x="5006660" y="2678101"/>
              <a:ext cx="91440" cy="0"/>
            </a:xfrm>
            <a:prstGeom prst="line">
              <a:avLst/>
            </a:prstGeom>
            <a:noFill/>
            <a:ln w="28575" cap="flat" cmpd="sng" algn="ctr">
              <a:solidFill>
                <a:srgbClr val="00FFFF"/>
              </a:solidFill>
              <a:prstDash val="solid"/>
              <a:tailEnd type="stealth" w="lg" len="lg"/>
            </a:ln>
            <a:effectLst/>
          </p:spPr>
        </p:cxnSp>
      </p:grpSp>
      <p:cxnSp>
        <p:nvCxnSpPr>
          <p:cNvPr id="95" name="Straight Arrow Connector 94"/>
          <p:cNvCxnSpPr/>
          <p:nvPr/>
        </p:nvCxnSpPr>
        <p:spPr>
          <a:xfrm flipH="1" flipV="1">
            <a:off x="2172223" y="2513811"/>
            <a:ext cx="0" cy="429414"/>
          </a:xfrm>
          <a:prstGeom prst="straightConnector1">
            <a:avLst/>
          </a:prstGeom>
          <a:noFill/>
          <a:ln w="28575" cap="flat" cmpd="sng" algn="ctr">
            <a:solidFill>
              <a:schemeClr val="bg1"/>
            </a:solidFill>
            <a:prstDash val="solid"/>
            <a:tailEnd type="stealth" w="lg" len="lg"/>
          </a:ln>
          <a:effectLst/>
        </p:spPr>
      </p:cxnSp>
      <p:sp>
        <p:nvSpPr>
          <p:cNvPr id="96" name="Arc 95"/>
          <p:cNvSpPr/>
          <p:nvPr/>
        </p:nvSpPr>
        <p:spPr>
          <a:xfrm rot="13871187">
            <a:off x="3207109" y="2774630"/>
            <a:ext cx="182880" cy="182880"/>
          </a:xfrm>
          <a:prstGeom prst="arc">
            <a:avLst>
              <a:gd name="adj1" fmla="val 15025267"/>
              <a:gd name="adj2" fmla="val 21191148"/>
            </a:avLst>
          </a:prstGeom>
          <a:ln w="19050">
            <a:solidFill>
              <a:srgbClr val="00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w="28575">
                <a:solidFill>
                  <a:schemeClr val="tx1"/>
                </a:solidFill>
              </a:ln>
            </a:endParaRPr>
          </a:p>
        </p:txBody>
      </p:sp>
      <p:sp>
        <p:nvSpPr>
          <p:cNvPr id="97" name="Arc 96"/>
          <p:cNvSpPr/>
          <p:nvPr/>
        </p:nvSpPr>
        <p:spPr>
          <a:xfrm rot="12741827">
            <a:off x="3240572" y="2906175"/>
            <a:ext cx="182880" cy="182880"/>
          </a:xfrm>
          <a:prstGeom prst="arc">
            <a:avLst>
              <a:gd name="adj1" fmla="val 16147601"/>
              <a:gd name="adj2" fmla="val 0"/>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w="28575">
                <a:solidFill>
                  <a:schemeClr val="tx1"/>
                </a:solidFill>
              </a:ln>
            </a:endParaRPr>
          </a:p>
        </p:txBody>
      </p:sp>
      <p:sp>
        <p:nvSpPr>
          <p:cNvPr id="98" name="TextBox 97"/>
          <p:cNvSpPr txBox="1"/>
          <p:nvPr/>
        </p:nvSpPr>
        <p:spPr>
          <a:xfrm>
            <a:off x="2985463" y="2738438"/>
            <a:ext cx="232756" cy="246221"/>
          </a:xfrm>
          <a:prstGeom prst="rect">
            <a:avLst/>
          </a:prstGeom>
          <a:noFill/>
        </p:spPr>
        <p:txBody>
          <a:bodyPr wrap="none" rtlCol="0">
            <a:spAutoFit/>
          </a:bodyPr>
          <a:lstStyle/>
          <a:p>
            <a:pPr>
              <a:defRPr/>
            </a:pPr>
            <a:r>
              <a:rPr lang="en-US" sz="1000" b="1" i="1" kern="0" dirty="0" err="1" smtClean="0">
                <a:solidFill>
                  <a:srgbClr val="00FFFF"/>
                </a:solidFill>
                <a:latin typeface="Bookman Old Style" pitchFamily="18" charset="0"/>
              </a:rPr>
              <a:t>i</a:t>
            </a:r>
            <a:endParaRPr lang="en-US" sz="1000" b="1" i="1" kern="0" dirty="0">
              <a:solidFill>
                <a:srgbClr val="00FFFF"/>
              </a:solidFill>
              <a:latin typeface="Bookman Old Style" pitchFamily="18" charset="0"/>
            </a:endParaRPr>
          </a:p>
        </p:txBody>
      </p:sp>
      <p:sp>
        <p:nvSpPr>
          <p:cNvPr id="99" name="TextBox 98"/>
          <p:cNvSpPr txBox="1"/>
          <p:nvPr/>
        </p:nvSpPr>
        <p:spPr>
          <a:xfrm>
            <a:off x="2977448" y="2919780"/>
            <a:ext cx="248786" cy="246221"/>
          </a:xfrm>
          <a:prstGeom prst="rect">
            <a:avLst/>
          </a:prstGeom>
          <a:noFill/>
        </p:spPr>
        <p:txBody>
          <a:bodyPr wrap="none" rtlCol="0">
            <a:spAutoFit/>
          </a:bodyPr>
          <a:lstStyle/>
          <a:p>
            <a:pPr>
              <a:defRPr/>
            </a:pPr>
            <a:r>
              <a:rPr lang="en-US" sz="1000" b="1" i="1" kern="0" dirty="0" smtClean="0">
                <a:solidFill>
                  <a:srgbClr val="FFFF00"/>
                </a:solidFill>
                <a:latin typeface="Bookman Old Style" pitchFamily="18" charset="0"/>
              </a:rPr>
              <a:t>r</a:t>
            </a:r>
            <a:endParaRPr lang="en-US" sz="1000" b="1" i="1" kern="0" dirty="0">
              <a:solidFill>
                <a:srgbClr val="FFFF00"/>
              </a:solidFill>
              <a:latin typeface="Bookman Old Style" pitchFamily="18" charset="0"/>
            </a:endParaRPr>
          </a:p>
        </p:txBody>
      </p:sp>
      <p:grpSp>
        <p:nvGrpSpPr>
          <p:cNvPr id="100" name="Group 99"/>
          <p:cNvGrpSpPr/>
          <p:nvPr/>
        </p:nvGrpSpPr>
        <p:grpSpPr>
          <a:xfrm>
            <a:off x="2005369" y="1504950"/>
            <a:ext cx="6345936" cy="2865120"/>
            <a:chOff x="2340864" y="2449830"/>
            <a:chExt cx="6345936" cy="2865120"/>
          </a:xfrm>
        </p:grpSpPr>
        <p:cxnSp>
          <p:nvCxnSpPr>
            <p:cNvPr id="101" name="Straight Connector 100"/>
            <p:cNvCxnSpPr/>
            <p:nvPr/>
          </p:nvCxnSpPr>
          <p:spPr>
            <a:xfrm>
              <a:off x="2340864" y="3887275"/>
              <a:ext cx="6345936" cy="1588"/>
            </a:xfrm>
            <a:prstGeom prst="line">
              <a:avLst/>
            </a:prstGeom>
            <a:noFill/>
            <a:ln w="25400" cap="flat" cmpd="sng" algn="ctr">
              <a:solidFill>
                <a:schemeClr val="bg1"/>
              </a:solidFill>
              <a:prstDash val="solid"/>
            </a:ln>
            <a:effectLst/>
          </p:spPr>
        </p:cxnSp>
        <p:sp>
          <p:nvSpPr>
            <p:cNvPr id="102" name="TextBox 101"/>
            <p:cNvSpPr txBox="1"/>
            <p:nvPr/>
          </p:nvSpPr>
          <p:spPr>
            <a:xfrm>
              <a:off x="6248400" y="3880701"/>
              <a:ext cx="333746" cy="400110"/>
            </a:xfrm>
            <a:prstGeom prst="rect">
              <a:avLst/>
            </a:prstGeom>
            <a:noFill/>
            <a:ln>
              <a:noFill/>
            </a:ln>
          </p:spPr>
          <p:txBody>
            <a:bodyPr wrap="none" rtlCol="0">
              <a:spAutoFit/>
            </a:bodyPr>
            <a:lstStyle/>
            <a:p>
              <a:pPr>
                <a:defRPr/>
              </a:pPr>
              <a:r>
                <a:rPr lang="en-US" sz="2000" b="1" kern="0" dirty="0" smtClean="0">
                  <a:solidFill>
                    <a:schemeClr val="bg1"/>
                  </a:solidFill>
                  <a:latin typeface="Tw Cen MT" panose="020B0602020104020603" pitchFamily="34" charset="0"/>
                </a:rPr>
                <a:t>C</a:t>
              </a:r>
              <a:endParaRPr lang="en-US" sz="2000" b="1" kern="0" dirty="0">
                <a:solidFill>
                  <a:schemeClr val="bg1"/>
                </a:solidFill>
                <a:latin typeface="Tw Cen MT" panose="020B0602020104020603" pitchFamily="34" charset="0"/>
              </a:endParaRPr>
            </a:p>
          </p:txBody>
        </p:sp>
        <p:grpSp>
          <p:nvGrpSpPr>
            <p:cNvPr id="103" name="Group 29"/>
            <p:cNvGrpSpPr/>
            <p:nvPr/>
          </p:nvGrpSpPr>
          <p:grpSpPr>
            <a:xfrm flipH="1">
              <a:off x="4067935" y="2836829"/>
              <a:ext cx="399287" cy="2101556"/>
              <a:chOff x="6515100" y="1883704"/>
              <a:chExt cx="399287" cy="2101556"/>
            </a:xfrm>
          </p:grpSpPr>
          <p:grpSp>
            <p:nvGrpSpPr>
              <p:cNvPr id="110" name="Group 82"/>
              <p:cNvGrpSpPr/>
              <p:nvPr/>
            </p:nvGrpSpPr>
            <p:grpSpPr>
              <a:xfrm>
                <a:off x="6526123" y="1883704"/>
                <a:ext cx="388264" cy="1998521"/>
                <a:chOff x="2099547" y="2828517"/>
                <a:chExt cx="232173" cy="1435393"/>
              </a:xfrm>
            </p:grpSpPr>
            <p:cxnSp>
              <p:nvCxnSpPr>
                <p:cNvPr id="121" name="Straight Connector 5"/>
                <p:cNvCxnSpPr/>
                <p:nvPr/>
              </p:nvCxnSpPr>
              <p:spPr>
                <a:xfrm>
                  <a:off x="2240280" y="3581400"/>
                  <a:ext cx="91440" cy="1588"/>
                </a:xfrm>
                <a:prstGeom prst="line">
                  <a:avLst/>
                </a:prstGeom>
                <a:noFill/>
                <a:ln w="25400" cap="flat" cmpd="sng" algn="ctr">
                  <a:solidFill>
                    <a:schemeClr val="bg1"/>
                  </a:solidFill>
                  <a:prstDash val="solid"/>
                </a:ln>
                <a:effectLst/>
              </p:spPr>
            </p:cxnSp>
            <p:cxnSp>
              <p:nvCxnSpPr>
                <p:cNvPr id="122" name="Straight Connector 6"/>
                <p:cNvCxnSpPr/>
                <p:nvPr/>
              </p:nvCxnSpPr>
              <p:spPr>
                <a:xfrm>
                  <a:off x="2232660" y="3429000"/>
                  <a:ext cx="91440" cy="1588"/>
                </a:xfrm>
                <a:prstGeom prst="line">
                  <a:avLst/>
                </a:prstGeom>
                <a:noFill/>
                <a:ln w="25400" cap="flat" cmpd="sng" algn="ctr">
                  <a:solidFill>
                    <a:schemeClr val="bg1"/>
                  </a:solidFill>
                  <a:prstDash val="solid"/>
                </a:ln>
                <a:effectLst/>
              </p:spPr>
            </p:cxnSp>
            <p:cxnSp>
              <p:nvCxnSpPr>
                <p:cNvPr id="123" name="Straight Connector 7"/>
                <p:cNvCxnSpPr/>
                <p:nvPr/>
              </p:nvCxnSpPr>
              <p:spPr>
                <a:xfrm>
                  <a:off x="2236470" y="3732212"/>
                  <a:ext cx="91440" cy="1588"/>
                </a:xfrm>
                <a:prstGeom prst="line">
                  <a:avLst/>
                </a:prstGeom>
                <a:noFill/>
                <a:ln w="25400" cap="flat" cmpd="sng" algn="ctr">
                  <a:solidFill>
                    <a:schemeClr val="bg1"/>
                  </a:solidFill>
                  <a:prstDash val="solid"/>
                </a:ln>
                <a:effectLst/>
              </p:spPr>
            </p:cxnSp>
            <p:cxnSp>
              <p:nvCxnSpPr>
                <p:cNvPr id="124" name="Straight Connector 8"/>
                <p:cNvCxnSpPr/>
                <p:nvPr/>
              </p:nvCxnSpPr>
              <p:spPr>
                <a:xfrm>
                  <a:off x="2217420" y="3276600"/>
                  <a:ext cx="91440" cy="1588"/>
                </a:xfrm>
                <a:prstGeom prst="line">
                  <a:avLst/>
                </a:prstGeom>
                <a:noFill/>
                <a:ln w="25400" cap="flat" cmpd="sng" algn="ctr">
                  <a:solidFill>
                    <a:schemeClr val="bg1"/>
                  </a:solidFill>
                  <a:prstDash val="solid"/>
                </a:ln>
                <a:effectLst/>
              </p:spPr>
            </p:cxnSp>
            <p:cxnSp>
              <p:nvCxnSpPr>
                <p:cNvPr id="125" name="Straight Connector 9"/>
                <p:cNvCxnSpPr/>
                <p:nvPr/>
              </p:nvCxnSpPr>
              <p:spPr>
                <a:xfrm>
                  <a:off x="2219122" y="3884612"/>
                  <a:ext cx="91440" cy="1588"/>
                </a:xfrm>
                <a:prstGeom prst="line">
                  <a:avLst/>
                </a:prstGeom>
                <a:noFill/>
                <a:ln w="25400" cap="flat" cmpd="sng" algn="ctr">
                  <a:solidFill>
                    <a:schemeClr val="bg1"/>
                  </a:solidFill>
                  <a:prstDash val="solid"/>
                </a:ln>
                <a:effectLst/>
              </p:spPr>
            </p:cxnSp>
            <p:cxnSp>
              <p:nvCxnSpPr>
                <p:cNvPr id="126" name="Straight Connector 10"/>
                <p:cNvCxnSpPr/>
                <p:nvPr/>
              </p:nvCxnSpPr>
              <p:spPr>
                <a:xfrm>
                  <a:off x="2192452" y="4037012"/>
                  <a:ext cx="91440" cy="1588"/>
                </a:xfrm>
                <a:prstGeom prst="line">
                  <a:avLst/>
                </a:prstGeom>
                <a:noFill/>
                <a:ln w="25400" cap="flat" cmpd="sng" algn="ctr">
                  <a:solidFill>
                    <a:schemeClr val="bg1"/>
                  </a:solidFill>
                  <a:prstDash val="solid"/>
                </a:ln>
                <a:effectLst/>
              </p:spPr>
            </p:cxnSp>
            <p:cxnSp>
              <p:nvCxnSpPr>
                <p:cNvPr id="127" name="Straight Connector 11"/>
                <p:cNvCxnSpPr/>
                <p:nvPr/>
              </p:nvCxnSpPr>
              <p:spPr>
                <a:xfrm>
                  <a:off x="2190344" y="3124200"/>
                  <a:ext cx="91440" cy="1588"/>
                </a:xfrm>
                <a:prstGeom prst="line">
                  <a:avLst/>
                </a:prstGeom>
                <a:noFill/>
                <a:ln w="25400" cap="flat" cmpd="sng" algn="ctr">
                  <a:solidFill>
                    <a:schemeClr val="bg1"/>
                  </a:solidFill>
                  <a:prstDash val="solid"/>
                </a:ln>
                <a:effectLst/>
              </p:spPr>
            </p:cxnSp>
            <p:cxnSp>
              <p:nvCxnSpPr>
                <p:cNvPr id="128" name="Straight Connector 12"/>
                <p:cNvCxnSpPr/>
                <p:nvPr/>
              </p:nvCxnSpPr>
              <p:spPr>
                <a:xfrm>
                  <a:off x="2148434" y="2971800"/>
                  <a:ext cx="91440" cy="1588"/>
                </a:xfrm>
                <a:prstGeom prst="line">
                  <a:avLst/>
                </a:prstGeom>
                <a:noFill/>
                <a:ln w="25400" cap="flat" cmpd="sng" algn="ctr">
                  <a:solidFill>
                    <a:schemeClr val="bg1"/>
                  </a:solidFill>
                  <a:prstDash val="solid"/>
                </a:ln>
                <a:effectLst/>
              </p:spPr>
            </p:cxnSp>
            <p:cxnSp>
              <p:nvCxnSpPr>
                <p:cNvPr id="141" name="Straight Connector 13"/>
                <p:cNvCxnSpPr/>
                <p:nvPr/>
              </p:nvCxnSpPr>
              <p:spPr>
                <a:xfrm>
                  <a:off x="2153298" y="4189412"/>
                  <a:ext cx="91440" cy="1588"/>
                </a:xfrm>
                <a:prstGeom prst="line">
                  <a:avLst/>
                </a:prstGeom>
                <a:noFill/>
                <a:ln w="25400" cap="flat" cmpd="sng" algn="ctr">
                  <a:solidFill>
                    <a:schemeClr val="bg1"/>
                  </a:solidFill>
                  <a:prstDash val="solid"/>
                </a:ln>
                <a:effectLst/>
              </p:spPr>
            </p:cxnSp>
            <p:cxnSp>
              <p:nvCxnSpPr>
                <p:cNvPr id="142" name="Straight Connector 14"/>
                <p:cNvCxnSpPr/>
                <p:nvPr/>
              </p:nvCxnSpPr>
              <p:spPr>
                <a:xfrm>
                  <a:off x="2122537" y="4262322"/>
                  <a:ext cx="91440" cy="1588"/>
                </a:xfrm>
                <a:prstGeom prst="line">
                  <a:avLst/>
                </a:prstGeom>
                <a:noFill/>
                <a:ln w="25400" cap="flat" cmpd="sng" algn="ctr">
                  <a:solidFill>
                    <a:schemeClr val="bg1"/>
                  </a:solidFill>
                  <a:prstDash val="solid"/>
                </a:ln>
                <a:effectLst/>
              </p:spPr>
            </p:cxnSp>
            <p:cxnSp>
              <p:nvCxnSpPr>
                <p:cNvPr id="143" name="Straight Connector 16"/>
                <p:cNvCxnSpPr/>
                <p:nvPr/>
              </p:nvCxnSpPr>
              <p:spPr>
                <a:xfrm>
                  <a:off x="2099547" y="2828517"/>
                  <a:ext cx="91440" cy="1588"/>
                </a:xfrm>
                <a:prstGeom prst="line">
                  <a:avLst/>
                </a:prstGeom>
                <a:noFill/>
                <a:ln w="25400" cap="flat" cmpd="sng" algn="ctr">
                  <a:solidFill>
                    <a:schemeClr val="bg1"/>
                  </a:solidFill>
                  <a:prstDash val="solid"/>
                </a:ln>
                <a:effectLst/>
              </p:spPr>
            </p:cxnSp>
          </p:grpSp>
          <p:cxnSp>
            <p:nvCxnSpPr>
              <p:cNvPr id="111" name="Straight Connector 110"/>
              <p:cNvCxnSpPr/>
              <p:nvPr/>
            </p:nvCxnSpPr>
            <p:spPr>
              <a:xfrm>
                <a:off x="6644571" y="3672840"/>
                <a:ext cx="152916" cy="2211"/>
              </a:xfrm>
              <a:prstGeom prst="line">
                <a:avLst/>
              </a:prstGeom>
              <a:noFill/>
              <a:ln w="25400" cap="flat" cmpd="sng" algn="ctr">
                <a:solidFill>
                  <a:schemeClr val="bg1"/>
                </a:solidFill>
                <a:prstDash val="solid"/>
              </a:ln>
              <a:effectLst/>
            </p:spPr>
          </p:cxnSp>
          <p:cxnSp>
            <p:nvCxnSpPr>
              <p:cNvPr id="112" name="Straight Connector 20"/>
              <p:cNvCxnSpPr/>
              <p:nvPr/>
            </p:nvCxnSpPr>
            <p:spPr>
              <a:xfrm>
                <a:off x="6701721" y="3459480"/>
                <a:ext cx="152916" cy="2211"/>
              </a:xfrm>
              <a:prstGeom prst="line">
                <a:avLst/>
              </a:prstGeom>
              <a:noFill/>
              <a:ln w="25400" cap="flat" cmpd="sng" algn="ctr">
                <a:solidFill>
                  <a:schemeClr val="bg1"/>
                </a:solidFill>
                <a:prstDash val="solid"/>
              </a:ln>
              <a:effectLst/>
            </p:spPr>
          </p:cxnSp>
          <p:cxnSp>
            <p:nvCxnSpPr>
              <p:cNvPr id="113" name="Straight Connector 112"/>
              <p:cNvCxnSpPr/>
              <p:nvPr/>
            </p:nvCxnSpPr>
            <p:spPr>
              <a:xfrm>
                <a:off x="6736011" y="3249930"/>
                <a:ext cx="152916" cy="2211"/>
              </a:xfrm>
              <a:prstGeom prst="line">
                <a:avLst/>
              </a:prstGeom>
              <a:noFill/>
              <a:ln w="25400" cap="flat" cmpd="sng" algn="ctr">
                <a:solidFill>
                  <a:schemeClr val="bg1"/>
                </a:solidFill>
                <a:prstDash val="solid"/>
              </a:ln>
              <a:effectLst/>
            </p:spPr>
          </p:cxnSp>
          <p:cxnSp>
            <p:nvCxnSpPr>
              <p:cNvPr id="114" name="Straight Connector 113"/>
              <p:cNvCxnSpPr/>
              <p:nvPr/>
            </p:nvCxnSpPr>
            <p:spPr>
              <a:xfrm>
                <a:off x="6755130" y="3033955"/>
                <a:ext cx="152916" cy="2211"/>
              </a:xfrm>
              <a:prstGeom prst="line">
                <a:avLst/>
              </a:prstGeom>
              <a:noFill/>
              <a:ln w="25400" cap="flat" cmpd="sng" algn="ctr">
                <a:solidFill>
                  <a:schemeClr val="bg1"/>
                </a:solidFill>
                <a:prstDash val="solid"/>
              </a:ln>
              <a:effectLst/>
            </p:spPr>
          </p:cxnSp>
          <p:cxnSp>
            <p:nvCxnSpPr>
              <p:cNvPr id="115" name="Straight Connector 114"/>
              <p:cNvCxnSpPr/>
              <p:nvPr/>
            </p:nvCxnSpPr>
            <p:spPr>
              <a:xfrm>
                <a:off x="6515100" y="3983049"/>
                <a:ext cx="152916" cy="2211"/>
              </a:xfrm>
              <a:prstGeom prst="line">
                <a:avLst/>
              </a:prstGeom>
              <a:noFill/>
              <a:ln w="25400" cap="flat" cmpd="sng" algn="ctr">
                <a:solidFill>
                  <a:schemeClr val="bg1"/>
                </a:solidFill>
                <a:prstDash val="solid"/>
              </a:ln>
              <a:effectLst/>
            </p:spPr>
          </p:cxnSp>
          <p:cxnSp>
            <p:nvCxnSpPr>
              <p:cNvPr id="116" name="Straight Connector 115"/>
              <p:cNvCxnSpPr/>
              <p:nvPr/>
            </p:nvCxnSpPr>
            <p:spPr>
              <a:xfrm>
                <a:off x="6756000" y="2832042"/>
                <a:ext cx="152916" cy="2211"/>
              </a:xfrm>
              <a:prstGeom prst="line">
                <a:avLst/>
              </a:prstGeom>
              <a:noFill/>
              <a:ln w="25400" cap="flat" cmpd="sng" algn="ctr">
                <a:solidFill>
                  <a:schemeClr val="bg1"/>
                </a:solidFill>
                <a:prstDash val="solid"/>
              </a:ln>
              <a:effectLst/>
            </p:spPr>
          </p:cxnSp>
          <p:cxnSp>
            <p:nvCxnSpPr>
              <p:cNvPr id="117" name="Straight Connector 116"/>
              <p:cNvCxnSpPr/>
              <p:nvPr/>
            </p:nvCxnSpPr>
            <p:spPr>
              <a:xfrm>
                <a:off x="6735626" y="2611870"/>
                <a:ext cx="152916" cy="2211"/>
              </a:xfrm>
              <a:prstGeom prst="line">
                <a:avLst/>
              </a:prstGeom>
              <a:noFill/>
              <a:ln w="25400" cap="flat" cmpd="sng" algn="ctr">
                <a:solidFill>
                  <a:schemeClr val="bg1"/>
                </a:solidFill>
                <a:prstDash val="solid"/>
              </a:ln>
              <a:effectLst/>
            </p:spPr>
          </p:cxnSp>
          <p:cxnSp>
            <p:nvCxnSpPr>
              <p:cNvPr id="118" name="Straight Connector 117"/>
              <p:cNvCxnSpPr/>
              <p:nvPr/>
            </p:nvCxnSpPr>
            <p:spPr>
              <a:xfrm>
                <a:off x="6705600" y="2395912"/>
                <a:ext cx="152916" cy="2211"/>
              </a:xfrm>
              <a:prstGeom prst="line">
                <a:avLst/>
              </a:prstGeom>
              <a:noFill/>
              <a:ln w="25400" cap="flat" cmpd="sng" algn="ctr">
                <a:solidFill>
                  <a:schemeClr val="bg1"/>
                </a:solidFill>
                <a:prstDash val="solid"/>
              </a:ln>
              <a:effectLst/>
            </p:spPr>
          </p:cxnSp>
          <p:cxnSp>
            <p:nvCxnSpPr>
              <p:cNvPr id="119" name="Straight Connector 118"/>
              <p:cNvCxnSpPr/>
              <p:nvPr/>
            </p:nvCxnSpPr>
            <p:spPr>
              <a:xfrm>
                <a:off x="6650302" y="2179296"/>
                <a:ext cx="152916" cy="2211"/>
              </a:xfrm>
              <a:prstGeom prst="line">
                <a:avLst/>
              </a:prstGeom>
              <a:noFill/>
              <a:ln w="25400" cap="flat" cmpd="sng" algn="ctr">
                <a:solidFill>
                  <a:schemeClr val="bg1"/>
                </a:solidFill>
                <a:prstDash val="solid"/>
              </a:ln>
              <a:effectLst/>
            </p:spPr>
          </p:cxnSp>
          <p:cxnSp>
            <p:nvCxnSpPr>
              <p:cNvPr id="120" name="Straight Connector 119"/>
              <p:cNvCxnSpPr/>
              <p:nvPr/>
            </p:nvCxnSpPr>
            <p:spPr>
              <a:xfrm>
                <a:off x="6569888" y="1985414"/>
                <a:ext cx="152916" cy="2211"/>
              </a:xfrm>
              <a:prstGeom prst="line">
                <a:avLst/>
              </a:prstGeom>
              <a:noFill/>
              <a:ln w="25400" cap="flat" cmpd="sng" algn="ctr">
                <a:solidFill>
                  <a:schemeClr val="bg1"/>
                </a:solidFill>
                <a:prstDash val="solid"/>
              </a:ln>
              <a:effectLst/>
            </p:spPr>
          </p:cxnSp>
        </p:grpSp>
        <p:sp>
          <p:nvSpPr>
            <p:cNvPr id="104" name="Block Arc 103"/>
            <p:cNvSpPr/>
            <p:nvPr/>
          </p:nvSpPr>
          <p:spPr>
            <a:xfrm rot="16200000">
              <a:off x="3376688" y="3133102"/>
              <a:ext cx="2865120" cy="1498575"/>
            </a:xfrm>
            <a:prstGeom prst="blockArc">
              <a:avLst>
                <a:gd name="adj1" fmla="val 12280828"/>
                <a:gd name="adj2" fmla="val 20077217"/>
                <a:gd name="adj3" fmla="val 0"/>
              </a:avLst>
            </a:prstGeom>
            <a:solidFill>
              <a:srgbClr val="00B0F0"/>
            </a:solidFill>
            <a:ln w="38100" cap="flat" cmpd="sng" algn="ctr">
              <a:solidFill>
                <a:schemeClr val="bg1"/>
              </a:solidFill>
              <a:prstDash val="solid"/>
            </a:ln>
            <a:effectLst/>
          </p:spPr>
          <p:txBody>
            <a:bodyPr rtlCol="0" anchor="ctr"/>
            <a:lstStyle/>
            <a:p>
              <a:pPr algn="ctr">
                <a:defRPr/>
              </a:pPr>
              <a:endParaRPr lang="en-US" sz="2000" kern="0">
                <a:solidFill>
                  <a:sysClr val="windowText" lastClr="000000"/>
                </a:solidFill>
                <a:latin typeface="Bookman Old Style" pitchFamily="18" charset="0"/>
              </a:endParaRPr>
            </a:p>
          </p:txBody>
        </p:sp>
        <p:sp>
          <p:nvSpPr>
            <p:cNvPr id="105" name="Flowchart: Connector 104"/>
            <p:cNvSpPr/>
            <p:nvPr/>
          </p:nvSpPr>
          <p:spPr>
            <a:xfrm>
              <a:off x="4021862" y="3832767"/>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a:solidFill>
                  <a:srgbClr val="0070C0"/>
                </a:solidFill>
                <a:latin typeface="Bookman Old Style" pitchFamily="18" charset="0"/>
              </a:endParaRPr>
            </a:p>
          </p:txBody>
        </p:sp>
        <p:sp>
          <p:nvSpPr>
            <p:cNvPr id="106" name="TextBox 105"/>
            <p:cNvSpPr txBox="1"/>
            <p:nvPr/>
          </p:nvSpPr>
          <p:spPr>
            <a:xfrm>
              <a:off x="3785295" y="3891696"/>
              <a:ext cx="320922" cy="400110"/>
            </a:xfrm>
            <a:prstGeom prst="rect">
              <a:avLst/>
            </a:prstGeom>
            <a:noFill/>
            <a:ln>
              <a:noFill/>
            </a:ln>
          </p:spPr>
          <p:txBody>
            <a:bodyPr wrap="none" rtlCol="0">
              <a:spAutoFit/>
            </a:bodyPr>
            <a:lstStyle/>
            <a:p>
              <a:pPr>
                <a:defRPr/>
              </a:pPr>
              <a:r>
                <a:rPr lang="en-US" sz="2000" b="1" kern="0" dirty="0" smtClean="0">
                  <a:solidFill>
                    <a:schemeClr val="bg1"/>
                  </a:solidFill>
                  <a:latin typeface="Tw Cen MT" panose="020B0602020104020603" pitchFamily="34" charset="0"/>
                </a:rPr>
                <a:t>P</a:t>
              </a:r>
              <a:endParaRPr lang="en-US" sz="2000" b="1" kern="0" dirty="0">
                <a:solidFill>
                  <a:schemeClr val="bg1"/>
                </a:solidFill>
                <a:latin typeface="Tw Cen MT" panose="020B0602020104020603" pitchFamily="34" charset="0"/>
              </a:endParaRPr>
            </a:p>
          </p:txBody>
        </p:sp>
        <p:sp>
          <p:nvSpPr>
            <p:cNvPr id="107" name="Flowchart: Connector 106"/>
            <p:cNvSpPr/>
            <p:nvPr/>
          </p:nvSpPr>
          <p:spPr>
            <a:xfrm>
              <a:off x="6360409" y="3821772"/>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a:solidFill>
                  <a:srgbClr val="0070C0"/>
                </a:solidFill>
                <a:latin typeface="Bookman Old Style" pitchFamily="18" charset="0"/>
              </a:endParaRPr>
            </a:p>
          </p:txBody>
        </p:sp>
        <p:sp>
          <p:nvSpPr>
            <p:cNvPr id="108" name="TextBox 107"/>
            <p:cNvSpPr txBox="1"/>
            <p:nvPr/>
          </p:nvSpPr>
          <p:spPr>
            <a:xfrm>
              <a:off x="5105400" y="3880701"/>
              <a:ext cx="308098" cy="400110"/>
            </a:xfrm>
            <a:prstGeom prst="rect">
              <a:avLst/>
            </a:prstGeom>
            <a:noFill/>
            <a:ln>
              <a:noFill/>
            </a:ln>
          </p:spPr>
          <p:txBody>
            <a:bodyPr wrap="none" rtlCol="0">
              <a:spAutoFit/>
            </a:bodyPr>
            <a:lstStyle/>
            <a:p>
              <a:pPr>
                <a:defRPr/>
              </a:pPr>
              <a:r>
                <a:rPr lang="en-US" sz="2000" b="1" kern="0" dirty="0" smtClean="0">
                  <a:solidFill>
                    <a:schemeClr val="bg1"/>
                  </a:solidFill>
                  <a:latin typeface="Tw Cen MT" panose="020B0602020104020603" pitchFamily="34" charset="0"/>
                </a:rPr>
                <a:t>F</a:t>
              </a:r>
              <a:endParaRPr lang="en-US" sz="2000" b="1" kern="0" dirty="0">
                <a:solidFill>
                  <a:schemeClr val="bg1"/>
                </a:solidFill>
                <a:latin typeface="Tw Cen MT" panose="020B0602020104020603" pitchFamily="34" charset="0"/>
              </a:endParaRPr>
            </a:p>
          </p:txBody>
        </p:sp>
        <p:sp>
          <p:nvSpPr>
            <p:cNvPr id="109" name="Flowchart: Connector 108"/>
            <p:cNvSpPr/>
            <p:nvPr/>
          </p:nvSpPr>
          <p:spPr>
            <a:xfrm>
              <a:off x="5204585" y="3826713"/>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sz="2000" kern="0">
                <a:solidFill>
                  <a:srgbClr val="0070C0"/>
                </a:solidFill>
                <a:latin typeface="Bookman Old Style" pitchFamily="18" charset="0"/>
              </a:endParaRPr>
            </a:p>
          </p:txBody>
        </p:sp>
      </p:grpSp>
    </p:spTree>
    <p:extLst>
      <p:ext uri="{BB962C8B-B14F-4D97-AF65-F5344CB8AC3E}">
        <p14:creationId xmlns:p14="http://schemas.microsoft.com/office/powerpoint/2010/main" val="169767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childTnLst>
                                </p:cTn>
                              </p:par>
                              <p:par>
                                <p:cTn id="13" presetID="8" presetClass="emph" presetSubtype="0" repeatCount="2000" fill="hold" grpId="1" nodeType="withEffect">
                                  <p:stCondLst>
                                    <p:cond delay="250"/>
                                  </p:stCondLst>
                                  <p:childTnLst>
                                    <p:animRot by="21600000">
                                      <p:cBhvr>
                                        <p:cTn id="14" dur="150" fill="hold"/>
                                        <p:tgtEl>
                                          <p:spTgt spid="17"/>
                                        </p:tgtEl>
                                        <p:attrNameLst>
                                          <p:attrName>r</p:attrName>
                                        </p:attrNameLst>
                                      </p:cBhvr>
                                    </p:animRot>
                                  </p:childTnLst>
                                </p:cTn>
                              </p:par>
                            </p:childTnLst>
                          </p:cTn>
                        </p:par>
                        <p:par>
                          <p:cTn id="15" fill="hold">
                            <p:stCondLst>
                              <p:cond delay="1050"/>
                            </p:stCondLst>
                            <p:childTnLst>
                              <p:par>
                                <p:cTn id="16" presetID="23" presetClass="entr" presetSubtype="32"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strVal val="4*#ppt_w"/>
                                          </p:val>
                                        </p:tav>
                                        <p:tav tm="100000">
                                          <p:val>
                                            <p:strVal val="#ppt_w"/>
                                          </p:val>
                                        </p:tav>
                                      </p:tavLst>
                                    </p:anim>
                                    <p:anim calcmode="lin" valueType="num">
                                      <p:cBhvr>
                                        <p:cTn id="19" dur="500" fill="hold"/>
                                        <p:tgtEl>
                                          <p:spTgt spid="18"/>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iterate type="lt">
                                    <p:tmPct val="2000"/>
                                  </p:iterate>
                                  <p:childTnLst>
                                    <p:set>
                                      <p:cBhvr>
                                        <p:cTn id="23" dur="1" fill="hold">
                                          <p:stCondLst>
                                            <p:cond delay="0"/>
                                          </p:stCondLst>
                                        </p:cTn>
                                        <p:tgtEl>
                                          <p:spTgt spid="19"/>
                                        </p:tgtEl>
                                        <p:attrNameLst>
                                          <p:attrName>style.visibility</p:attrName>
                                        </p:attrNameLst>
                                      </p:cBhvr>
                                      <p:to>
                                        <p:strVal val="visible"/>
                                      </p:to>
                                    </p:set>
                                    <p:animEffect transition="in" filter="wipe(lef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fade">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left)">
                                      <p:cBhvr>
                                        <p:cTn id="43" dur="20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wipe(up)">
                                      <p:cBhvr>
                                        <p:cTn id="48" dur="500"/>
                                        <p:tgtEl>
                                          <p:spTgt spid="9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fade">
                                      <p:cBhvr>
                                        <p:cTn id="51" dur="500"/>
                                        <p:tgtEl>
                                          <p:spTgt spid="9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right)">
                                      <p:cBhvr>
                                        <p:cTn id="56" dur="500"/>
                                        <p:tgtEl>
                                          <p:spTgt spid="5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wipe(up)">
                                      <p:cBhvr>
                                        <p:cTn id="61" dur="500"/>
                                        <p:tgtEl>
                                          <p:spTgt spid="9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7" grpId="1" animBg="1"/>
      <p:bldP spid="18" grpId="0"/>
      <p:bldP spid="19" grpId="0"/>
      <p:bldP spid="83" grpId="0"/>
      <p:bldP spid="84" grpId="0"/>
      <p:bldP spid="96" grpId="0" animBg="1"/>
      <p:bldP spid="97" grpId="0" animBg="1"/>
      <p:bldP spid="98" grpId="0"/>
      <p:bldP spid="9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76362" y="-539563"/>
            <a:ext cx="11896725" cy="5962650"/>
            <a:chOff x="0" y="-539563"/>
            <a:chExt cx="11896725" cy="5962650"/>
          </a:xfrm>
        </p:grpSpPr>
        <p:pic>
          <p:nvPicPr>
            <p:cNvPr id="3" name="Picture 2" descr="C:\Users\200313\Desktop\resumen-degradado-de-negro-de-lujo-con-fondo-negro-vignette-backgr_1258-2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9563"/>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200313\Desktop\resumen-degradado-de-negro-de-lujo-con-fondo-negro-vignette-backgr_1258-2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075" y="-539563"/>
              <a:ext cx="5962650" cy="5962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12311" y="-15449"/>
            <a:ext cx="9144000" cy="5143500"/>
            <a:chOff x="0" y="0"/>
            <a:chExt cx="9144000" cy="5143500"/>
          </a:xfrm>
        </p:grpSpPr>
        <p:sp>
          <p:nvSpPr>
            <p:cNvPr id="6" name="Rectangle 5"/>
            <p:cNvSpPr/>
            <p:nvPr/>
          </p:nvSpPr>
          <p:spPr>
            <a:xfrm>
              <a:off x="0" y="0"/>
              <a:ext cx="9144000" cy="5143500"/>
            </a:xfrm>
            <a:prstGeom prst="rect">
              <a:avLst/>
            </a:prstGeom>
            <a:solidFill>
              <a:srgbClr val="66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7" name="Group 6"/>
            <p:cNvGrpSpPr/>
            <p:nvPr/>
          </p:nvGrpSpPr>
          <p:grpSpPr>
            <a:xfrm>
              <a:off x="0" y="755650"/>
              <a:ext cx="9144000" cy="4191000"/>
              <a:chOff x="0" y="755650"/>
              <a:chExt cx="9144000" cy="4191000"/>
            </a:xfrm>
          </p:grpSpPr>
          <p:cxnSp>
            <p:nvCxnSpPr>
              <p:cNvPr id="8" name="Straight Connector 7"/>
              <p:cNvCxnSpPr/>
              <p:nvPr/>
            </p:nvCxnSpPr>
            <p:spPr>
              <a:xfrm>
                <a:off x="0" y="755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136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517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1898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2279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2660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3041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3422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803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4184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4565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4946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grpSp>
      </p:grpSp>
      <p:sp>
        <p:nvSpPr>
          <p:cNvPr id="20" name="Rectangle 19"/>
          <p:cNvSpPr/>
          <p:nvPr/>
        </p:nvSpPr>
        <p:spPr>
          <a:xfrm>
            <a:off x="2101850" y="209550"/>
            <a:ext cx="4940301" cy="400110"/>
          </a:xfrm>
          <a:prstGeom prst="rect">
            <a:avLst/>
          </a:prstGeom>
          <a:noFill/>
        </p:spPr>
        <p:txBody>
          <a:bodyPr wrap="square">
            <a:spAutoFit/>
          </a:bodyPr>
          <a:lstStyle/>
          <a:p>
            <a:pPr algn="ctr">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OBJECT AT INFINITY OF A CONVEX MIRROR</a:t>
            </a:r>
          </a:p>
        </p:txBody>
      </p:sp>
      <p:sp>
        <p:nvSpPr>
          <p:cNvPr id="75" name="Rectangle 74"/>
          <p:cNvSpPr/>
          <p:nvPr/>
        </p:nvSpPr>
        <p:spPr>
          <a:xfrm>
            <a:off x="-51130" y="3486150"/>
            <a:ext cx="5080330" cy="1528802"/>
          </a:xfrm>
          <a:prstGeom prst="rect">
            <a:avLst/>
          </a:prstGeom>
          <a:gradFill flip="none" rotWithShape="1">
            <a:gsLst>
              <a:gs pos="0">
                <a:srgbClr val="FF0000">
                  <a:alpha val="67000"/>
                </a:srgbClr>
              </a:gs>
              <a:gs pos="100000">
                <a:schemeClr val="bg1">
                  <a:alpha val="22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6" name="Rectangle 75"/>
          <p:cNvSpPr/>
          <p:nvPr/>
        </p:nvSpPr>
        <p:spPr>
          <a:xfrm>
            <a:off x="258646" y="3712012"/>
            <a:ext cx="2213874" cy="707886"/>
          </a:xfrm>
          <a:prstGeom prst="rect">
            <a:avLst/>
          </a:prstGeom>
          <a:noFill/>
          <a:ln w="9525" cap="flat" cmpd="sng" algn="ctr">
            <a:noFill/>
            <a:prstDash val="solid"/>
          </a:ln>
          <a:effectLst/>
        </p:spPr>
        <p:txBody>
          <a:bodyPr wrap="square" rtlCol="0" anchor="ctr">
            <a:spAutoFit/>
          </a:bodyPr>
          <a:lstStyle/>
          <a:p>
            <a:pPr algn="ctr">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Nature of Image :</a:t>
            </a:r>
          </a:p>
        </p:txBody>
      </p:sp>
      <p:sp>
        <p:nvSpPr>
          <p:cNvPr id="77" name="Rectangle 76"/>
          <p:cNvSpPr/>
          <p:nvPr/>
        </p:nvSpPr>
        <p:spPr>
          <a:xfrm>
            <a:off x="259338" y="3330864"/>
            <a:ext cx="2205903" cy="707886"/>
          </a:xfrm>
          <a:prstGeom prst="rect">
            <a:avLst/>
          </a:prstGeom>
          <a:noFill/>
          <a:ln>
            <a:no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square" rtlCol="0" anchor="ctr">
            <a:spAutoFit/>
          </a:bodyPr>
          <a:lstStyle/>
          <a:p>
            <a:pPr algn="ctr"/>
            <a:r>
              <a:rPr lang="en-US" sz="2000" kern="0" dirty="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Position of Image :</a:t>
            </a:r>
          </a:p>
        </p:txBody>
      </p:sp>
      <p:sp>
        <p:nvSpPr>
          <p:cNvPr id="78" name="Rectangle 77"/>
          <p:cNvSpPr/>
          <p:nvPr/>
        </p:nvSpPr>
        <p:spPr>
          <a:xfrm>
            <a:off x="2111524" y="3484751"/>
            <a:ext cx="2335424" cy="400110"/>
          </a:xfrm>
          <a:prstGeom prst="rect">
            <a:avLst/>
          </a:prstGeom>
          <a:noFill/>
          <a:ln>
            <a:no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square" rtlCol="0" anchor="ctr">
            <a:spAutoFit/>
          </a:bodyPr>
          <a:lstStyle/>
          <a:p>
            <a:pPr algn="ctr"/>
            <a:r>
              <a:rPr lang="en-US" sz="2000" kern="0" dirty="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At </a:t>
            </a:r>
            <a:r>
              <a:rPr lang="en-US" sz="2000" kern="0" dirty="0" smtClean="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F</a:t>
            </a:r>
            <a:endParaRPr lang="en-US" sz="2000" kern="0" dirty="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79" name="Rectangle 78"/>
          <p:cNvSpPr/>
          <p:nvPr/>
        </p:nvSpPr>
        <p:spPr>
          <a:xfrm>
            <a:off x="2390766" y="3866058"/>
            <a:ext cx="1751833" cy="400110"/>
          </a:xfrm>
          <a:prstGeom prst="rect">
            <a:avLst/>
          </a:prstGeom>
          <a:noFill/>
          <a:ln w="9525" cap="flat" cmpd="sng" algn="ctr">
            <a:noFill/>
            <a:prstDash val="solid"/>
          </a:ln>
          <a:effectLst/>
        </p:spPr>
        <p:txBody>
          <a:bodyPr wrap="square" rtlCol="0" anchor="ctr">
            <a:spAutoFit/>
          </a:bodyPr>
          <a:lstStyle/>
          <a:p>
            <a:pPr marL="457200" indent="-457200">
              <a:buFontTx/>
              <a:buAutoNum type="alphaUcParenBoth"/>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Virtual</a:t>
            </a:r>
          </a:p>
        </p:txBody>
      </p:sp>
      <p:sp>
        <p:nvSpPr>
          <p:cNvPr id="80" name="Rectangle 79"/>
          <p:cNvSpPr/>
          <p:nvPr/>
        </p:nvSpPr>
        <p:spPr>
          <a:xfrm>
            <a:off x="2390766" y="4245035"/>
            <a:ext cx="1751833" cy="400110"/>
          </a:xfrm>
          <a:prstGeom prst="rect">
            <a:avLst/>
          </a:prstGeom>
          <a:noFill/>
          <a:ln w="9525" cap="flat" cmpd="sng" algn="ctr">
            <a:noFill/>
            <a:prstDash val="solid"/>
          </a:ln>
          <a:effectLst/>
        </p:spPr>
        <p:txBody>
          <a:bodyPr wrap="square" rtlCol="0" anchor="ctr">
            <a:spAutoFit/>
          </a:bodyPr>
          <a:lstStyle/>
          <a:p>
            <a:pPr marL="457200" indent="-457200">
              <a:buFontTx/>
              <a:buAutoNum type="alphaUcParenBoth" startAt="2"/>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Erect</a:t>
            </a:r>
          </a:p>
        </p:txBody>
      </p:sp>
      <p:sp>
        <p:nvSpPr>
          <p:cNvPr id="81" name="Rectangle 80"/>
          <p:cNvSpPr/>
          <p:nvPr/>
        </p:nvSpPr>
        <p:spPr>
          <a:xfrm>
            <a:off x="2322306" y="4470124"/>
            <a:ext cx="2540815" cy="707886"/>
          </a:xfrm>
          <a:prstGeom prst="rect">
            <a:avLst/>
          </a:prstGeom>
          <a:noFill/>
          <a:ln w="9525" cap="flat" cmpd="sng" algn="ctr">
            <a:noFill/>
            <a:prstDash val="solid"/>
          </a:ln>
          <a:effectLst/>
        </p:spPr>
        <p:txBody>
          <a:bodyPr wrap="square" rtlCol="0" anchor="ctr">
            <a:spAutoFit/>
          </a:bodyPr>
          <a:lstStyle/>
          <a:p>
            <a:pPr marL="457200" indent="-457200">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(C) </a:t>
            </a:r>
            <a:r>
              <a:rPr lang="en-US" sz="2000" kern="0"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   Highly Diminished</a:t>
            </a:r>
            <a:endPar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cxnSp>
        <p:nvCxnSpPr>
          <p:cNvPr id="82" name="Straight Connector 81"/>
          <p:cNvCxnSpPr/>
          <p:nvPr/>
        </p:nvCxnSpPr>
        <p:spPr>
          <a:xfrm>
            <a:off x="1971261" y="2259363"/>
            <a:ext cx="6563139" cy="0"/>
          </a:xfrm>
          <a:prstGeom prst="line">
            <a:avLst/>
          </a:prstGeom>
          <a:ln w="28575">
            <a:solidFill>
              <a:schemeClr val="bg1"/>
            </a:solidFill>
          </a:ln>
        </p:spPr>
        <p:style>
          <a:lnRef idx="3">
            <a:schemeClr val="dk1"/>
          </a:lnRef>
          <a:fillRef idx="0">
            <a:schemeClr val="dk1"/>
          </a:fillRef>
          <a:effectRef idx="2">
            <a:schemeClr val="dk1"/>
          </a:effectRef>
          <a:fontRef idx="minor">
            <a:schemeClr val="tx1"/>
          </a:fontRef>
        </p:style>
      </p:cxnSp>
      <p:grpSp>
        <p:nvGrpSpPr>
          <p:cNvPr id="83" name="Group 82"/>
          <p:cNvGrpSpPr/>
          <p:nvPr/>
        </p:nvGrpSpPr>
        <p:grpSpPr>
          <a:xfrm flipH="1">
            <a:off x="3647663" y="899166"/>
            <a:ext cx="811870" cy="2691536"/>
            <a:chOff x="1846254" y="2276932"/>
            <a:chExt cx="485466" cy="2577005"/>
          </a:xfrm>
        </p:grpSpPr>
        <p:cxnSp>
          <p:nvCxnSpPr>
            <p:cNvPr id="84" name="Straight Connector 83"/>
            <p:cNvCxnSpPr/>
            <p:nvPr/>
          </p:nvCxnSpPr>
          <p:spPr>
            <a:xfrm>
              <a:off x="2240280" y="3581400"/>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232660" y="3429000"/>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236470" y="3732212"/>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217420" y="3276600"/>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219122" y="3884612"/>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192452" y="4037012"/>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207648" y="3124200"/>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189141" y="2971800"/>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153298" y="4189412"/>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118930" y="4341812"/>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2068062" y="4494212"/>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148962" y="2819400"/>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117631" y="2678460"/>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2062089" y="2529097"/>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2006557" y="2403015"/>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928529" y="2276932"/>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012219" y="4631007"/>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929944" y="4763244"/>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846254" y="4853937"/>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TextBox 102"/>
          <p:cNvSpPr txBox="1"/>
          <p:nvPr/>
        </p:nvSpPr>
        <p:spPr>
          <a:xfrm>
            <a:off x="6320512" y="2270062"/>
            <a:ext cx="356188"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Bookman Old Style" panose="02050604050505020204" pitchFamily="18" charset="0"/>
              </a:rPr>
              <a:t>C</a:t>
            </a:r>
            <a:endParaRPr lang="en-US" b="1" baseline="-25000" dirty="0">
              <a:solidFill>
                <a:schemeClr val="bg1"/>
              </a:solidFill>
              <a:effectLst>
                <a:outerShdw blurRad="38100" dist="38100" dir="2700000" algn="tl">
                  <a:srgbClr val="000000">
                    <a:alpha val="43137"/>
                  </a:srgbClr>
                </a:outerShdw>
              </a:effectLst>
              <a:latin typeface="Bookman Old Style" panose="02050604050505020204" pitchFamily="18" charset="0"/>
            </a:endParaRPr>
          </a:p>
        </p:txBody>
      </p:sp>
      <p:sp>
        <p:nvSpPr>
          <p:cNvPr id="104" name="TextBox 103"/>
          <p:cNvSpPr txBox="1"/>
          <p:nvPr/>
        </p:nvSpPr>
        <p:spPr>
          <a:xfrm>
            <a:off x="4953000" y="2274720"/>
            <a:ext cx="341760"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Bookman Old Style" panose="02050604050505020204" pitchFamily="18" charset="0"/>
              </a:rPr>
              <a:t>F</a:t>
            </a:r>
            <a:endParaRPr lang="en-US" b="1" baseline="-25000" dirty="0">
              <a:solidFill>
                <a:schemeClr val="bg1"/>
              </a:solidFill>
              <a:effectLst>
                <a:outerShdw blurRad="38100" dist="38100" dir="2700000" algn="tl">
                  <a:srgbClr val="000000">
                    <a:alpha val="43137"/>
                  </a:srgbClr>
                </a:outerShdw>
              </a:effectLst>
              <a:latin typeface="Bookman Old Style" panose="02050604050505020204" pitchFamily="18" charset="0"/>
            </a:endParaRPr>
          </a:p>
        </p:txBody>
      </p:sp>
      <p:sp>
        <p:nvSpPr>
          <p:cNvPr id="105" name="TextBox 104"/>
          <p:cNvSpPr txBox="1"/>
          <p:nvPr/>
        </p:nvSpPr>
        <p:spPr>
          <a:xfrm>
            <a:off x="5547360" y="1937462"/>
            <a:ext cx="336952"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Bookman Old Style" panose="02050604050505020204" pitchFamily="18" charset="0"/>
              </a:rPr>
              <a:t>2</a:t>
            </a:r>
            <a:endParaRPr lang="en-US" b="1" dirty="0">
              <a:solidFill>
                <a:schemeClr val="bg1"/>
              </a:solidFill>
              <a:effectLst>
                <a:outerShdw blurRad="38100" dist="38100" dir="2700000" algn="tl">
                  <a:srgbClr val="000000">
                    <a:alpha val="43137"/>
                  </a:srgbClr>
                </a:outerShdw>
              </a:effectLst>
              <a:latin typeface="Bookman Old Style" panose="02050604050505020204" pitchFamily="18" charset="0"/>
            </a:endParaRPr>
          </a:p>
        </p:txBody>
      </p:sp>
      <p:sp>
        <p:nvSpPr>
          <p:cNvPr id="106" name="TextBox 105"/>
          <p:cNvSpPr txBox="1"/>
          <p:nvPr/>
        </p:nvSpPr>
        <p:spPr>
          <a:xfrm>
            <a:off x="4246270" y="1956512"/>
            <a:ext cx="336952"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Bookman Old Style" panose="02050604050505020204" pitchFamily="18" charset="0"/>
              </a:rPr>
              <a:t>2</a:t>
            </a:r>
            <a:endParaRPr lang="en-US" b="1" dirty="0">
              <a:solidFill>
                <a:schemeClr val="bg1"/>
              </a:solidFill>
              <a:effectLst>
                <a:outerShdw blurRad="38100" dist="38100" dir="2700000" algn="tl">
                  <a:srgbClr val="000000">
                    <a:alpha val="43137"/>
                  </a:srgbClr>
                </a:outerShdw>
              </a:effectLst>
              <a:latin typeface="Bookman Old Style" panose="02050604050505020204" pitchFamily="18" charset="0"/>
            </a:endParaRPr>
          </a:p>
        </p:txBody>
      </p:sp>
      <p:sp>
        <p:nvSpPr>
          <p:cNvPr id="107" name="TextBox 106"/>
          <p:cNvSpPr txBox="1"/>
          <p:nvPr/>
        </p:nvSpPr>
        <p:spPr>
          <a:xfrm>
            <a:off x="3352800" y="2269248"/>
            <a:ext cx="336952"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Bookman Old Style" panose="02050604050505020204" pitchFamily="18" charset="0"/>
              </a:rPr>
              <a:t>P</a:t>
            </a:r>
            <a:endParaRPr lang="en-US" b="1" baseline="-25000" dirty="0">
              <a:solidFill>
                <a:schemeClr val="bg1"/>
              </a:solidFill>
              <a:effectLst>
                <a:outerShdw blurRad="38100" dist="38100" dir="2700000" algn="tl">
                  <a:srgbClr val="000000">
                    <a:alpha val="43137"/>
                  </a:srgbClr>
                </a:outerShdw>
              </a:effectLst>
              <a:latin typeface="Bookman Old Style" panose="02050604050505020204" pitchFamily="18" charset="0"/>
            </a:endParaRPr>
          </a:p>
        </p:txBody>
      </p:sp>
      <p:sp>
        <p:nvSpPr>
          <p:cNvPr id="108" name="TextBox 107"/>
          <p:cNvSpPr txBox="1"/>
          <p:nvPr/>
        </p:nvSpPr>
        <p:spPr>
          <a:xfrm>
            <a:off x="1445407" y="1199453"/>
            <a:ext cx="352982" cy="369332"/>
          </a:xfrm>
          <a:prstGeom prst="rect">
            <a:avLst/>
          </a:prstGeom>
          <a:noFill/>
        </p:spPr>
        <p:txBody>
          <a:bodyPr wrap="none" rtlCol="0">
            <a:spAutoFit/>
          </a:bodyPr>
          <a:lstStyle/>
          <a:p>
            <a:r>
              <a:rPr lang="en-US" b="1" dirty="0" smtClean="0">
                <a:solidFill>
                  <a:schemeClr val="bg1"/>
                </a:solidFill>
                <a:latin typeface="Tw Cen MT" panose="020B0602020104020603" pitchFamily="34" charset="0"/>
              </a:rPr>
              <a:t>A</a:t>
            </a:r>
            <a:endParaRPr lang="en-US" b="1" dirty="0">
              <a:solidFill>
                <a:schemeClr val="bg1"/>
              </a:solidFill>
              <a:latin typeface="Tw Cen MT" panose="020B0602020104020603" pitchFamily="34" charset="0"/>
            </a:endParaRPr>
          </a:p>
        </p:txBody>
      </p:sp>
      <p:sp>
        <p:nvSpPr>
          <p:cNvPr id="109" name="TextBox 108"/>
          <p:cNvSpPr txBox="1"/>
          <p:nvPr/>
        </p:nvSpPr>
        <p:spPr>
          <a:xfrm>
            <a:off x="1443804" y="2967293"/>
            <a:ext cx="306494" cy="369332"/>
          </a:xfrm>
          <a:prstGeom prst="rect">
            <a:avLst/>
          </a:prstGeom>
          <a:noFill/>
        </p:spPr>
        <p:txBody>
          <a:bodyPr wrap="none" rtlCol="0">
            <a:spAutoFit/>
          </a:bodyPr>
          <a:lstStyle/>
          <a:p>
            <a:r>
              <a:rPr lang="en-US" b="1" dirty="0" smtClean="0">
                <a:solidFill>
                  <a:schemeClr val="bg1"/>
                </a:solidFill>
                <a:latin typeface="Tw Cen MT" panose="020B0602020104020603" pitchFamily="34" charset="0"/>
              </a:rPr>
              <a:t>B</a:t>
            </a:r>
            <a:endParaRPr lang="en-US" b="1" dirty="0">
              <a:solidFill>
                <a:schemeClr val="bg1"/>
              </a:solidFill>
              <a:latin typeface="Tw Cen MT" panose="020B0602020104020603" pitchFamily="34" charset="0"/>
            </a:endParaRPr>
          </a:p>
        </p:txBody>
      </p:sp>
      <p:cxnSp>
        <p:nvCxnSpPr>
          <p:cNvPr id="110" name="Straight Arrow Connector 109"/>
          <p:cNvCxnSpPr/>
          <p:nvPr/>
        </p:nvCxnSpPr>
        <p:spPr>
          <a:xfrm flipH="1" flipV="1">
            <a:off x="1594427" y="1482815"/>
            <a:ext cx="3656" cy="1554480"/>
          </a:xfrm>
          <a:prstGeom prst="straightConnector1">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6" name="Group 56"/>
          <p:cNvGrpSpPr/>
          <p:nvPr/>
        </p:nvGrpSpPr>
        <p:grpSpPr>
          <a:xfrm>
            <a:off x="3657600" y="1519011"/>
            <a:ext cx="1371600" cy="1420635"/>
            <a:chOff x="3657600" y="1509627"/>
            <a:chExt cx="1371600" cy="1894181"/>
          </a:xfrm>
        </p:grpSpPr>
        <p:cxnSp>
          <p:nvCxnSpPr>
            <p:cNvPr id="117" name="Straight Connector 116"/>
            <p:cNvCxnSpPr/>
            <p:nvPr/>
          </p:nvCxnSpPr>
          <p:spPr>
            <a:xfrm>
              <a:off x="3848100" y="1509627"/>
              <a:ext cx="1150141" cy="959821"/>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3657600" y="2499360"/>
              <a:ext cx="1371600" cy="1588"/>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822192" y="2532888"/>
              <a:ext cx="1174525" cy="870920"/>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3700463" y="1992227"/>
              <a:ext cx="1318099" cy="494367"/>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3697736" y="2501958"/>
              <a:ext cx="1327250" cy="446049"/>
            </a:xfrm>
            <a:prstGeom prst="line">
              <a:avLst/>
            </a:prstGeom>
            <a:ln w="25400">
              <a:solidFill>
                <a:srgbClr val="FFFF00"/>
              </a:solidFill>
              <a:prstDash val="dash"/>
            </a:ln>
          </p:spPr>
          <p:style>
            <a:lnRef idx="1">
              <a:schemeClr val="accent1"/>
            </a:lnRef>
            <a:fillRef idx="0">
              <a:schemeClr val="accent1"/>
            </a:fillRef>
            <a:effectRef idx="0">
              <a:schemeClr val="accent1"/>
            </a:effectRef>
            <a:fontRef idx="minor">
              <a:schemeClr val="tx1"/>
            </a:fontRef>
          </p:style>
        </p:cxnSp>
      </p:grpSp>
      <p:grpSp>
        <p:nvGrpSpPr>
          <p:cNvPr id="123" name="Group 96"/>
          <p:cNvGrpSpPr/>
          <p:nvPr/>
        </p:nvGrpSpPr>
        <p:grpSpPr>
          <a:xfrm>
            <a:off x="2588245" y="1512946"/>
            <a:ext cx="1257243" cy="1466512"/>
            <a:chOff x="4411090" y="3601090"/>
            <a:chExt cx="1257243" cy="1327834"/>
          </a:xfrm>
        </p:grpSpPr>
        <p:cxnSp>
          <p:nvCxnSpPr>
            <p:cNvPr id="124" name="Straight Connector 123"/>
            <p:cNvCxnSpPr/>
            <p:nvPr/>
          </p:nvCxnSpPr>
          <p:spPr>
            <a:xfrm>
              <a:off x="4461256" y="3602109"/>
              <a:ext cx="1207077" cy="0"/>
            </a:xfrm>
            <a:prstGeom prst="line">
              <a:avLst/>
            </a:prstGeom>
            <a:ln w="254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4411090" y="3937234"/>
              <a:ext cx="1088136" cy="0"/>
            </a:xfrm>
            <a:prstGeom prst="line">
              <a:avLst/>
            </a:prstGeom>
            <a:ln w="254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411090" y="4269137"/>
              <a:ext cx="1060704" cy="0"/>
            </a:xfrm>
            <a:prstGeom prst="line">
              <a:avLst/>
            </a:prstGeom>
            <a:ln w="254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4411090" y="4926329"/>
              <a:ext cx="1228663" cy="0"/>
            </a:xfrm>
            <a:prstGeom prst="line">
              <a:avLst/>
            </a:prstGeom>
            <a:ln w="254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4411090" y="4600332"/>
              <a:ext cx="1104838" cy="0"/>
            </a:xfrm>
            <a:prstGeom prst="line">
              <a:avLst/>
            </a:prstGeom>
            <a:ln w="25400">
              <a:solidFill>
                <a:srgbClr val="00FFFF"/>
              </a:solidFill>
            </a:ln>
          </p:spPr>
          <p:style>
            <a:lnRef idx="1">
              <a:schemeClr val="accent1"/>
            </a:lnRef>
            <a:fillRef idx="0">
              <a:schemeClr val="accent1"/>
            </a:fillRef>
            <a:effectRef idx="0">
              <a:schemeClr val="accent1"/>
            </a:effectRef>
            <a:fontRef idx="minor">
              <a:schemeClr val="tx1"/>
            </a:fontRef>
          </p:style>
        </p:cxnSp>
        <p:grpSp>
          <p:nvGrpSpPr>
            <p:cNvPr id="129" name="Group 95"/>
            <p:cNvGrpSpPr/>
            <p:nvPr/>
          </p:nvGrpSpPr>
          <p:grpSpPr>
            <a:xfrm>
              <a:off x="4412852" y="3601090"/>
              <a:ext cx="344333" cy="1327834"/>
              <a:chOff x="3269852" y="3601090"/>
              <a:chExt cx="344333" cy="1327834"/>
            </a:xfrm>
          </p:grpSpPr>
          <p:cxnSp>
            <p:nvCxnSpPr>
              <p:cNvPr id="130" name="Straight Connector 129"/>
              <p:cNvCxnSpPr/>
              <p:nvPr/>
            </p:nvCxnSpPr>
            <p:spPr>
              <a:xfrm>
                <a:off x="3339865" y="3601090"/>
                <a:ext cx="274320" cy="0"/>
              </a:xfrm>
              <a:prstGeom prst="line">
                <a:avLst/>
              </a:prstGeom>
              <a:ln w="25400">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3280170" y="3935805"/>
                <a:ext cx="274320" cy="0"/>
              </a:xfrm>
              <a:prstGeom prst="line">
                <a:avLst/>
              </a:prstGeom>
              <a:ln w="25400">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3269852" y="4268444"/>
                <a:ext cx="274320" cy="0"/>
              </a:xfrm>
              <a:prstGeom prst="line">
                <a:avLst/>
              </a:prstGeom>
              <a:ln w="25400">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3292857" y="4600390"/>
                <a:ext cx="256145" cy="0"/>
              </a:xfrm>
              <a:prstGeom prst="line">
                <a:avLst/>
              </a:prstGeom>
              <a:ln w="25400">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3280170" y="4928924"/>
                <a:ext cx="274320" cy="0"/>
              </a:xfrm>
              <a:prstGeom prst="line">
                <a:avLst/>
              </a:prstGeom>
              <a:ln w="25400">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35" name="Flowchart: Connector 134"/>
          <p:cNvSpPr/>
          <p:nvPr/>
        </p:nvSpPr>
        <p:spPr>
          <a:xfrm>
            <a:off x="6443742" y="2195750"/>
            <a:ext cx="109728" cy="109728"/>
          </a:xfrm>
          <a:prstGeom prst="flowChartConnector">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6" name="Flowchart: Connector 135"/>
          <p:cNvSpPr/>
          <p:nvPr/>
        </p:nvSpPr>
        <p:spPr>
          <a:xfrm>
            <a:off x="4953000" y="2195750"/>
            <a:ext cx="109728" cy="109728"/>
          </a:xfrm>
          <a:prstGeom prst="flowChartConnector">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22" name="Block Arc 121"/>
          <p:cNvSpPr/>
          <p:nvPr/>
        </p:nvSpPr>
        <p:spPr>
          <a:xfrm rot="16200000">
            <a:off x="3174939" y="1168864"/>
            <a:ext cx="3017520" cy="2064274"/>
          </a:xfrm>
          <a:prstGeom prst="blockArc">
            <a:avLst>
              <a:gd name="adj1" fmla="val 11058172"/>
              <a:gd name="adj2" fmla="val 20746997"/>
              <a:gd name="adj3" fmla="val 715"/>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50000"/>
                </a:schemeClr>
              </a:solidFill>
            </a:endParaRPr>
          </a:p>
        </p:txBody>
      </p:sp>
      <p:cxnSp>
        <p:nvCxnSpPr>
          <p:cNvPr id="143" name="Straight Connector 142"/>
          <p:cNvCxnSpPr/>
          <p:nvPr/>
        </p:nvCxnSpPr>
        <p:spPr>
          <a:xfrm>
            <a:off x="2947988" y="1709074"/>
            <a:ext cx="737795" cy="176332"/>
          </a:xfrm>
          <a:prstGeom prst="line">
            <a:avLst/>
          </a:prstGeom>
          <a:ln>
            <a:solidFill>
              <a:srgbClr val="FFFF00"/>
            </a:solidFill>
            <a:headEnd type="stealth" w="lg" len="lg"/>
            <a:tailEnd type="none"/>
          </a:ln>
        </p:spPr>
        <p:style>
          <a:lnRef idx="3">
            <a:schemeClr val="accent6"/>
          </a:lnRef>
          <a:fillRef idx="0">
            <a:schemeClr val="accent6"/>
          </a:fillRef>
          <a:effectRef idx="2">
            <a:schemeClr val="accent6"/>
          </a:effectRef>
          <a:fontRef idx="minor">
            <a:schemeClr val="tx1"/>
          </a:fontRef>
        </p:style>
      </p:cxnSp>
      <p:cxnSp>
        <p:nvCxnSpPr>
          <p:cNvPr id="144" name="Straight Connector 143"/>
          <p:cNvCxnSpPr/>
          <p:nvPr/>
        </p:nvCxnSpPr>
        <p:spPr>
          <a:xfrm rot="1080000" flipV="1">
            <a:off x="3017631" y="2508150"/>
            <a:ext cx="627745" cy="347487"/>
          </a:xfrm>
          <a:prstGeom prst="line">
            <a:avLst/>
          </a:prstGeom>
          <a:ln>
            <a:solidFill>
              <a:srgbClr val="FFFF00"/>
            </a:solidFill>
            <a:headEnd type="stealth" w="lg" len="lg"/>
            <a:tailEnd type="none"/>
          </a:ln>
        </p:spPr>
        <p:style>
          <a:lnRef idx="3">
            <a:schemeClr val="accent6"/>
          </a:lnRef>
          <a:fillRef idx="0">
            <a:schemeClr val="accent6"/>
          </a:fillRef>
          <a:effectRef idx="2">
            <a:schemeClr val="accent6"/>
          </a:effectRef>
          <a:fontRef idx="minor">
            <a:schemeClr val="tx1"/>
          </a:fontRef>
        </p:style>
      </p:cxnSp>
      <p:cxnSp>
        <p:nvCxnSpPr>
          <p:cNvPr id="145" name="Straight Connector 144"/>
          <p:cNvCxnSpPr/>
          <p:nvPr/>
        </p:nvCxnSpPr>
        <p:spPr>
          <a:xfrm flipV="1">
            <a:off x="3175607" y="2964557"/>
            <a:ext cx="627745" cy="347487"/>
          </a:xfrm>
          <a:prstGeom prst="line">
            <a:avLst/>
          </a:prstGeom>
          <a:ln>
            <a:solidFill>
              <a:srgbClr val="FFFF00"/>
            </a:solidFill>
            <a:headEnd type="stealth" w="lg" len="lg"/>
            <a:tailEnd type="none"/>
          </a:ln>
        </p:spPr>
        <p:style>
          <a:lnRef idx="3">
            <a:schemeClr val="accent6"/>
          </a:lnRef>
          <a:fillRef idx="0">
            <a:schemeClr val="accent6"/>
          </a:fillRef>
          <a:effectRef idx="2">
            <a:schemeClr val="accent6"/>
          </a:effectRef>
          <a:fontRef idx="minor">
            <a:schemeClr val="tx1"/>
          </a:fontRef>
        </p:style>
      </p:cxnSp>
      <p:cxnSp>
        <p:nvCxnSpPr>
          <p:cNvPr id="146" name="Straight Connector 145"/>
          <p:cNvCxnSpPr/>
          <p:nvPr/>
        </p:nvCxnSpPr>
        <p:spPr>
          <a:xfrm>
            <a:off x="2895600" y="2256753"/>
            <a:ext cx="777240" cy="1191"/>
          </a:xfrm>
          <a:prstGeom prst="line">
            <a:avLst/>
          </a:prstGeom>
          <a:ln>
            <a:solidFill>
              <a:srgbClr val="FFFF00"/>
            </a:solidFill>
            <a:headEnd type="stealth" w="lg" len="lg"/>
          </a:ln>
        </p:spPr>
        <p:style>
          <a:lnRef idx="3">
            <a:schemeClr val="accent6"/>
          </a:lnRef>
          <a:fillRef idx="0">
            <a:schemeClr val="accent6"/>
          </a:fillRef>
          <a:effectRef idx="2">
            <a:schemeClr val="accent6"/>
          </a:effectRef>
          <a:fontRef idx="minor">
            <a:schemeClr val="tx1"/>
          </a:fontRef>
        </p:style>
      </p:cxnSp>
      <p:cxnSp>
        <p:nvCxnSpPr>
          <p:cNvPr id="148" name="Straight Connector 147"/>
          <p:cNvCxnSpPr/>
          <p:nvPr/>
        </p:nvCxnSpPr>
        <p:spPr>
          <a:xfrm>
            <a:off x="3213101" y="1166586"/>
            <a:ext cx="627745" cy="347487"/>
          </a:xfrm>
          <a:prstGeom prst="line">
            <a:avLst/>
          </a:prstGeom>
          <a:ln>
            <a:solidFill>
              <a:srgbClr val="FFFF00"/>
            </a:solidFill>
            <a:headEnd type="stealth" w="lg" len="lg"/>
            <a:tailEnd type="none"/>
          </a:ln>
        </p:spPr>
        <p:style>
          <a:lnRef idx="3">
            <a:schemeClr val="accent6"/>
          </a:lnRef>
          <a:fillRef idx="0">
            <a:schemeClr val="accent6"/>
          </a:fillRef>
          <a:effectRef idx="2">
            <a:schemeClr val="accent6"/>
          </a:effectRef>
          <a:fontRef idx="minor">
            <a:schemeClr val="tx1"/>
          </a:fontRef>
        </p:style>
      </p:cxnSp>
      <p:sp>
        <p:nvSpPr>
          <p:cNvPr id="147" name="Flowchart: Connector 146"/>
          <p:cNvSpPr/>
          <p:nvPr/>
        </p:nvSpPr>
        <p:spPr>
          <a:xfrm>
            <a:off x="3596698" y="2202033"/>
            <a:ext cx="109728" cy="109728"/>
          </a:xfrm>
          <a:prstGeom prst="flowChartConnector">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Tree>
    <p:extLst>
      <p:ext uri="{BB962C8B-B14F-4D97-AF65-F5344CB8AC3E}">
        <p14:creationId xmlns:p14="http://schemas.microsoft.com/office/powerpoint/2010/main" val="322801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strVal val="4*#ppt_w"/>
                                          </p:val>
                                        </p:tav>
                                        <p:tav tm="100000">
                                          <p:val>
                                            <p:strVal val="#ppt_w"/>
                                          </p:val>
                                        </p:tav>
                                      </p:tavLst>
                                    </p:anim>
                                    <p:anim calcmode="lin" valueType="num">
                                      <p:cBhvr>
                                        <p:cTn id="8" dur="500" fill="hold"/>
                                        <p:tgtEl>
                                          <p:spTgt spid="20"/>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out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wipe(left)">
                                      <p:cBhvr>
                                        <p:cTn id="18" dur="1000"/>
                                        <p:tgtEl>
                                          <p:spTgt spid="8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1000"/>
                                        <p:tgtEl>
                                          <p:spTgt spid="135"/>
                                        </p:tgtEl>
                                      </p:cBhvr>
                                    </p:animEffect>
                                  </p:childTnLst>
                                </p:cTn>
                              </p:par>
                              <p:par>
                                <p:cTn id="24" presetID="53" presetClass="entr" presetSubtype="0" fill="hold" grpId="0" nodeType="withEffect">
                                  <p:stCondLst>
                                    <p:cond delay="0"/>
                                  </p:stCondLst>
                                  <p:childTnLst>
                                    <p:set>
                                      <p:cBhvr>
                                        <p:cTn id="25" dur="1" fill="hold">
                                          <p:stCondLst>
                                            <p:cond delay="0"/>
                                          </p:stCondLst>
                                        </p:cTn>
                                        <p:tgtEl>
                                          <p:spTgt spid="103"/>
                                        </p:tgtEl>
                                        <p:attrNameLst>
                                          <p:attrName>style.visibility</p:attrName>
                                        </p:attrNameLst>
                                      </p:cBhvr>
                                      <p:to>
                                        <p:strVal val="visible"/>
                                      </p:to>
                                    </p:set>
                                    <p:anim calcmode="lin" valueType="num">
                                      <p:cBhvr>
                                        <p:cTn id="26" dur="500" fill="hold"/>
                                        <p:tgtEl>
                                          <p:spTgt spid="103"/>
                                        </p:tgtEl>
                                        <p:attrNameLst>
                                          <p:attrName>ppt_w</p:attrName>
                                        </p:attrNameLst>
                                      </p:cBhvr>
                                      <p:tavLst>
                                        <p:tav tm="0">
                                          <p:val>
                                            <p:fltVal val="0"/>
                                          </p:val>
                                        </p:tav>
                                        <p:tav tm="100000">
                                          <p:val>
                                            <p:strVal val="#ppt_w"/>
                                          </p:val>
                                        </p:tav>
                                      </p:tavLst>
                                    </p:anim>
                                    <p:anim calcmode="lin" valueType="num">
                                      <p:cBhvr>
                                        <p:cTn id="27" dur="500" fill="hold"/>
                                        <p:tgtEl>
                                          <p:spTgt spid="103"/>
                                        </p:tgtEl>
                                        <p:attrNameLst>
                                          <p:attrName>ppt_h</p:attrName>
                                        </p:attrNameLst>
                                      </p:cBhvr>
                                      <p:tavLst>
                                        <p:tav tm="0">
                                          <p:val>
                                            <p:fltVal val="0"/>
                                          </p:val>
                                        </p:tav>
                                        <p:tav tm="100000">
                                          <p:val>
                                            <p:strVal val="#ppt_h"/>
                                          </p:val>
                                        </p:tav>
                                      </p:tavLst>
                                    </p:anim>
                                    <p:animEffect transition="in" filter="fade">
                                      <p:cBhvr>
                                        <p:cTn id="28" dur="500"/>
                                        <p:tgtEl>
                                          <p:spTgt spid="103"/>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grpId="0" nodeType="clickEffect">
                                  <p:stCondLst>
                                    <p:cond delay="0"/>
                                  </p:stCondLst>
                                  <p:childTnLst>
                                    <p:set>
                                      <p:cBhvr>
                                        <p:cTn id="32" dur="1" fill="hold">
                                          <p:stCondLst>
                                            <p:cond delay="0"/>
                                          </p:stCondLst>
                                        </p:cTn>
                                        <p:tgtEl>
                                          <p:spTgt spid="105"/>
                                        </p:tgtEl>
                                        <p:attrNameLst>
                                          <p:attrName>style.visibility</p:attrName>
                                        </p:attrNameLst>
                                      </p:cBhvr>
                                      <p:to>
                                        <p:strVal val="visible"/>
                                      </p:to>
                                    </p:set>
                                    <p:anim calcmode="lin" valueType="num">
                                      <p:cBhvr>
                                        <p:cTn id="33" dur="500" fill="hold"/>
                                        <p:tgtEl>
                                          <p:spTgt spid="105"/>
                                        </p:tgtEl>
                                        <p:attrNameLst>
                                          <p:attrName>ppt_w</p:attrName>
                                        </p:attrNameLst>
                                      </p:cBhvr>
                                      <p:tavLst>
                                        <p:tav tm="0">
                                          <p:val>
                                            <p:fltVal val="0"/>
                                          </p:val>
                                        </p:tav>
                                        <p:tav tm="100000">
                                          <p:val>
                                            <p:strVal val="#ppt_w"/>
                                          </p:val>
                                        </p:tav>
                                      </p:tavLst>
                                    </p:anim>
                                    <p:anim calcmode="lin" valueType="num">
                                      <p:cBhvr>
                                        <p:cTn id="34" dur="500" fill="hold"/>
                                        <p:tgtEl>
                                          <p:spTgt spid="105"/>
                                        </p:tgtEl>
                                        <p:attrNameLst>
                                          <p:attrName>ppt_h</p:attrName>
                                        </p:attrNameLst>
                                      </p:cBhvr>
                                      <p:tavLst>
                                        <p:tav tm="0">
                                          <p:val>
                                            <p:fltVal val="0"/>
                                          </p:val>
                                        </p:tav>
                                        <p:tav tm="100000">
                                          <p:val>
                                            <p:strVal val="#ppt_h"/>
                                          </p:val>
                                        </p:tav>
                                      </p:tavLst>
                                    </p:anim>
                                    <p:animEffect transition="in" filter="fade">
                                      <p:cBhvr>
                                        <p:cTn id="35" dur="500"/>
                                        <p:tgtEl>
                                          <p:spTgt spid="10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fade">
                                      <p:cBhvr>
                                        <p:cTn id="38" dur="1000"/>
                                        <p:tgtEl>
                                          <p:spTgt spid="136"/>
                                        </p:tgtEl>
                                      </p:cBhvr>
                                    </p:animEffect>
                                  </p:childTnLst>
                                </p:cTn>
                              </p:par>
                              <p:par>
                                <p:cTn id="39" presetID="53" presetClass="entr" presetSubtype="0" fill="hold" grpId="0" nodeType="withEffect">
                                  <p:stCondLst>
                                    <p:cond delay="0"/>
                                  </p:stCondLst>
                                  <p:childTnLst>
                                    <p:set>
                                      <p:cBhvr>
                                        <p:cTn id="40" dur="1" fill="hold">
                                          <p:stCondLst>
                                            <p:cond delay="0"/>
                                          </p:stCondLst>
                                        </p:cTn>
                                        <p:tgtEl>
                                          <p:spTgt spid="104"/>
                                        </p:tgtEl>
                                        <p:attrNameLst>
                                          <p:attrName>style.visibility</p:attrName>
                                        </p:attrNameLst>
                                      </p:cBhvr>
                                      <p:to>
                                        <p:strVal val="visible"/>
                                      </p:to>
                                    </p:set>
                                    <p:anim calcmode="lin" valueType="num">
                                      <p:cBhvr>
                                        <p:cTn id="41" dur="500" fill="hold"/>
                                        <p:tgtEl>
                                          <p:spTgt spid="104"/>
                                        </p:tgtEl>
                                        <p:attrNameLst>
                                          <p:attrName>ppt_w</p:attrName>
                                        </p:attrNameLst>
                                      </p:cBhvr>
                                      <p:tavLst>
                                        <p:tav tm="0">
                                          <p:val>
                                            <p:fltVal val="0"/>
                                          </p:val>
                                        </p:tav>
                                        <p:tav tm="100000">
                                          <p:val>
                                            <p:strVal val="#ppt_w"/>
                                          </p:val>
                                        </p:tav>
                                      </p:tavLst>
                                    </p:anim>
                                    <p:anim calcmode="lin" valueType="num">
                                      <p:cBhvr>
                                        <p:cTn id="42" dur="500" fill="hold"/>
                                        <p:tgtEl>
                                          <p:spTgt spid="104"/>
                                        </p:tgtEl>
                                        <p:attrNameLst>
                                          <p:attrName>ppt_h</p:attrName>
                                        </p:attrNameLst>
                                      </p:cBhvr>
                                      <p:tavLst>
                                        <p:tav tm="0">
                                          <p:val>
                                            <p:fltVal val="0"/>
                                          </p:val>
                                        </p:tav>
                                        <p:tav tm="100000">
                                          <p:val>
                                            <p:strVal val="#ppt_h"/>
                                          </p:val>
                                        </p:tav>
                                      </p:tavLst>
                                    </p:anim>
                                    <p:animEffect transition="in" filter="fade">
                                      <p:cBhvr>
                                        <p:cTn id="43" dur="500"/>
                                        <p:tgtEl>
                                          <p:spTgt spid="104"/>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0" fill="hold" grpId="0" nodeType="clickEffect">
                                  <p:stCondLst>
                                    <p:cond delay="0"/>
                                  </p:stCondLst>
                                  <p:childTnLst>
                                    <p:set>
                                      <p:cBhvr>
                                        <p:cTn id="47" dur="1" fill="hold">
                                          <p:stCondLst>
                                            <p:cond delay="0"/>
                                          </p:stCondLst>
                                        </p:cTn>
                                        <p:tgtEl>
                                          <p:spTgt spid="106"/>
                                        </p:tgtEl>
                                        <p:attrNameLst>
                                          <p:attrName>style.visibility</p:attrName>
                                        </p:attrNameLst>
                                      </p:cBhvr>
                                      <p:to>
                                        <p:strVal val="visible"/>
                                      </p:to>
                                    </p:set>
                                    <p:anim calcmode="lin" valueType="num">
                                      <p:cBhvr>
                                        <p:cTn id="48" dur="500" fill="hold"/>
                                        <p:tgtEl>
                                          <p:spTgt spid="106"/>
                                        </p:tgtEl>
                                        <p:attrNameLst>
                                          <p:attrName>ppt_w</p:attrName>
                                        </p:attrNameLst>
                                      </p:cBhvr>
                                      <p:tavLst>
                                        <p:tav tm="0">
                                          <p:val>
                                            <p:fltVal val="0"/>
                                          </p:val>
                                        </p:tav>
                                        <p:tav tm="100000">
                                          <p:val>
                                            <p:strVal val="#ppt_w"/>
                                          </p:val>
                                        </p:tav>
                                      </p:tavLst>
                                    </p:anim>
                                    <p:anim calcmode="lin" valueType="num">
                                      <p:cBhvr>
                                        <p:cTn id="49" dur="500" fill="hold"/>
                                        <p:tgtEl>
                                          <p:spTgt spid="106"/>
                                        </p:tgtEl>
                                        <p:attrNameLst>
                                          <p:attrName>ppt_h</p:attrName>
                                        </p:attrNameLst>
                                      </p:cBhvr>
                                      <p:tavLst>
                                        <p:tav tm="0">
                                          <p:val>
                                            <p:fltVal val="0"/>
                                          </p:val>
                                        </p:tav>
                                        <p:tav tm="100000">
                                          <p:val>
                                            <p:strVal val="#ppt_h"/>
                                          </p:val>
                                        </p:tav>
                                      </p:tavLst>
                                    </p:anim>
                                    <p:animEffect transition="in" filter="fade">
                                      <p:cBhvr>
                                        <p:cTn id="50" dur="500"/>
                                        <p:tgtEl>
                                          <p:spTgt spid="1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7"/>
                                        </p:tgtEl>
                                        <p:attrNameLst>
                                          <p:attrName>style.visibility</p:attrName>
                                        </p:attrNameLst>
                                      </p:cBhvr>
                                      <p:to>
                                        <p:strVal val="visible"/>
                                      </p:to>
                                    </p:set>
                                    <p:animEffect transition="in" filter="fade">
                                      <p:cBhvr>
                                        <p:cTn id="53" dur="1000"/>
                                        <p:tgtEl>
                                          <p:spTgt spid="147"/>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107"/>
                                        </p:tgtEl>
                                        <p:attrNameLst>
                                          <p:attrName>style.visibility</p:attrName>
                                        </p:attrNameLst>
                                      </p:cBhvr>
                                      <p:to>
                                        <p:strVal val="visible"/>
                                      </p:to>
                                    </p:set>
                                    <p:anim calcmode="lin" valueType="num">
                                      <p:cBhvr>
                                        <p:cTn id="56" dur="500" fill="hold"/>
                                        <p:tgtEl>
                                          <p:spTgt spid="107"/>
                                        </p:tgtEl>
                                        <p:attrNameLst>
                                          <p:attrName>ppt_w</p:attrName>
                                        </p:attrNameLst>
                                      </p:cBhvr>
                                      <p:tavLst>
                                        <p:tav tm="0">
                                          <p:val>
                                            <p:fltVal val="0"/>
                                          </p:val>
                                        </p:tav>
                                        <p:tav tm="100000">
                                          <p:val>
                                            <p:strVal val="#ppt_w"/>
                                          </p:val>
                                        </p:tav>
                                      </p:tavLst>
                                    </p:anim>
                                    <p:anim calcmode="lin" valueType="num">
                                      <p:cBhvr>
                                        <p:cTn id="57" dur="500" fill="hold"/>
                                        <p:tgtEl>
                                          <p:spTgt spid="107"/>
                                        </p:tgtEl>
                                        <p:attrNameLst>
                                          <p:attrName>ppt_h</p:attrName>
                                        </p:attrNameLst>
                                      </p:cBhvr>
                                      <p:tavLst>
                                        <p:tav tm="0">
                                          <p:val>
                                            <p:fltVal val="0"/>
                                          </p:val>
                                        </p:tav>
                                        <p:tav tm="100000">
                                          <p:val>
                                            <p:strVal val="#ppt_h"/>
                                          </p:val>
                                        </p:tav>
                                      </p:tavLst>
                                    </p:anim>
                                    <p:animEffect transition="in" filter="fade">
                                      <p:cBhvr>
                                        <p:cTn id="58" dur="500"/>
                                        <p:tgtEl>
                                          <p:spTgt spid="10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122"/>
                                        </p:tgtEl>
                                        <p:attrNameLst>
                                          <p:attrName>style.visibility</p:attrName>
                                        </p:attrNameLst>
                                      </p:cBhvr>
                                      <p:to>
                                        <p:strVal val="visible"/>
                                      </p:to>
                                    </p:set>
                                    <p:animEffect transition="in" filter="wipe(up)">
                                      <p:cBhvr>
                                        <p:cTn id="63" dur="1000"/>
                                        <p:tgtEl>
                                          <p:spTgt spid="122"/>
                                        </p:tgtEl>
                                      </p:cBhvr>
                                    </p:animEffect>
                                  </p:childTnLst>
                                </p:cTn>
                              </p:par>
                            </p:childTnLst>
                          </p:cTn>
                        </p:par>
                        <p:par>
                          <p:cTn id="64" fill="hold">
                            <p:stCondLst>
                              <p:cond delay="1000"/>
                            </p:stCondLst>
                            <p:childTnLst>
                              <p:par>
                                <p:cTn id="65" presetID="9" presetClass="entr" presetSubtype="0" fill="hold" nodeType="after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dissolve">
                                      <p:cBhvr>
                                        <p:cTn id="67" dur="500"/>
                                        <p:tgtEl>
                                          <p:spTgt spid="8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10"/>
                                        </p:tgtEl>
                                        <p:attrNameLst>
                                          <p:attrName>style.visibility</p:attrName>
                                        </p:attrNameLst>
                                      </p:cBhvr>
                                      <p:to>
                                        <p:strVal val="visible"/>
                                      </p:to>
                                    </p:set>
                                    <p:animEffect transition="in" filter="wipe(down)">
                                      <p:cBhvr>
                                        <p:cTn id="72" dur="1000"/>
                                        <p:tgtEl>
                                          <p:spTgt spid="110"/>
                                        </p:tgtEl>
                                      </p:cBhvr>
                                    </p:animEffect>
                                  </p:childTnLst>
                                </p:cTn>
                              </p:par>
                            </p:childTnLst>
                          </p:cTn>
                        </p:par>
                        <p:par>
                          <p:cTn id="73" fill="hold">
                            <p:stCondLst>
                              <p:cond delay="1000"/>
                            </p:stCondLst>
                            <p:childTnLst>
                              <p:par>
                                <p:cTn id="74" presetID="53" presetClass="entr" presetSubtype="0" fill="hold" grpId="0" nodeType="afterEffect">
                                  <p:stCondLst>
                                    <p:cond delay="0"/>
                                  </p:stCondLst>
                                  <p:childTnLst>
                                    <p:set>
                                      <p:cBhvr>
                                        <p:cTn id="75" dur="1" fill="hold">
                                          <p:stCondLst>
                                            <p:cond delay="0"/>
                                          </p:stCondLst>
                                        </p:cTn>
                                        <p:tgtEl>
                                          <p:spTgt spid="108"/>
                                        </p:tgtEl>
                                        <p:attrNameLst>
                                          <p:attrName>style.visibility</p:attrName>
                                        </p:attrNameLst>
                                      </p:cBhvr>
                                      <p:to>
                                        <p:strVal val="visible"/>
                                      </p:to>
                                    </p:set>
                                    <p:anim calcmode="lin" valueType="num">
                                      <p:cBhvr>
                                        <p:cTn id="76" dur="500" fill="hold"/>
                                        <p:tgtEl>
                                          <p:spTgt spid="108"/>
                                        </p:tgtEl>
                                        <p:attrNameLst>
                                          <p:attrName>ppt_w</p:attrName>
                                        </p:attrNameLst>
                                      </p:cBhvr>
                                      <p:tavLst>
                                        <p:tav tm="0">
                                          <p:val>
                                            <p:fltVal val="0"/>
                                          </p:val>
                                        </p:tav>
                                        <p:tav tm="100000">
                                          <p:val>
                                            <p:strVal val="#ppt_w"/>
                                          </p:val>
                                        </p:tav>
                                      </p:tavLst>
                                    </p:anim>
                                    <p:anim calcmode="lin" valueType="num">
                                      <p:cBhvr>
                                        <p:cTn id="77" dur="500" fill="hold"/>
                                        <p:tgtEl>
                                          <p:spTgt spid="108"/>
                                        </p:tgtEl>
                                        <p:attrNameLst>
                                          <p:attrName>ppt_h</p:attrName>
                                        </p:attrNameLst>
                                      </p:cBhvr>
                                      <p:tavLst>
                                        <p:tav tm="0">
                                          <p:val>
                                            <p:fltVal val="0"/>
                                          </p:val>
                                        </p:tav>
                                        <p:tav tm="100000">
                                          <p:val>
                                            <p:strVal val="#ppt_h"/>
                                          </p:val>
                                        </p:tav>
                                      </p:tavLst>
                                    </p:anim>
                                    <p:animEffect transition="in" filter="fade">
                                      <p:cBhvr>
                                        <p:cTn id="78" dur="500"/>
                                        <p:tgtEl>
                                          <p:spTgt spid="108"/>
                                        </p:tgtEl>
                                      </p:cBhvr>
                                    </p:animEffect>
                                  </p:childTnLst>
                                </p:cTn>
                              </p:par>
                              <p:par>
                                <p:cTn id="79" presetID="53" presetClass="entr" presetSubtype="0" fill="hold" grpId="0" nodeType="withEffect">
                                  <p:stCondLst>
                                    <p:cond delay="0"/>
                                  </p:stCondLst>
                                  <p:childTnLst>
                                    <p:set>
                                      <p:cBhvr>
                                        <p:cTn id="80" dur="1" fill="hold">
                                          <p:stCondLst>
                                            <p:cond delay="0"/>
                                          </p:stCondLst>
                                        </p:cTn>
                                        <p:tgtEl>
                                          <p:spTgt spid="109"/>
                                        </p:tgtEl>
                                        <p:attrNameLst>
                                          <p:attrName>style.visibility</p:attrName>
                                        </p:attrNameLst>
                                      </p:cBhvr>
                                      <p:to>
                                        <p:strVal val="visible"/>
                                      </p:to>
                                    </p:set>
                                    <p:anim calcmode="lin" valueType="num">
                                      <p:cBhvr>
                                        <p:cTn id="81" dur="500" fill="hold"/>
                                        <p:tgtEl>
                                          <p:spTgt spid="109"/>
                                        </p:tgtEl>
                                        <p:attrNameLst>
                                          <p:attrName>ppt_w</p:attrName>
                                        </p:attrNameLst>
                                      </p:cBhvr>
                                      <p:tavLst>
                                        <p:tav tm="0">
                                          <p:val>
                                            <p:fltVal val="0"/>
                                          </p:val>
                                        </p:tav>
                                        <p:tav tm="100000">
                                          <p:val>
                                            <p:strVal val="#ppt_w"/>
                                          </p:val>
                                        </p:tav>
                                      </p:tavLst>
                                    </p:anim>
                                    <p:anim calcmode="lin" valueType="num">
                                      <p:cBhvr>
                                        <p:cTn id="82" dur="500" fill="hold"/>
                                        <p:tgtEl>
                                          <p:spTgt spid="109"/>
                                        </p:tgtEl>
                                        <p:attrNameLst>
                                          <p:attrName>ppt_h</p:attrName>
                                        </p:attrNameLst>
                                      </p:cBhvr>
                                      <p:tavLst>
                                        <p:tav tm="0">
                                          <p:val>
                                            <p:fltVal val="0"/>
                                          </p:val>
                                        </p:tav>
                                        <p:tav tm="100000">
                                          <p:val>
                                            <p:strVal val="#ppt_h"/>
                                          </p:val>
                                        </p:tav>
                                      </p:tavLst>
                                    </p:anim>
                                    <p:animEffect transition="in" filter="fade">
                                      <p:cBhvr>
                                        <p:cTn id="83" dur="500"/>
                                        <p:tgtEl>
                                          <p:spTgt spid="109"/>
                                        </p:tgtEl>
                                      </p:cBhvr>
                                    </p:animEffect>
                                  </p:childTnLst>
                                </p:cTn>
                              </p:par>
                            </p:childTnLst>
                          </p:cTn>
                        </p:par>
                      </p:childTnLst>
                    </p:cTn>
                  </p:par>
                  <p:par>
                    <p:cTn id="84" fill="hold">
                      <p:stCondLst>
                        <p:cond delay="indefinite"/>
                      </p:stCondLst>
                      <p:childTnLst>
                        <p:par>
                          <p:cTn id="85" fill="hold">
                            <p:stCondLst>
                              <p:cond delay="0"/>
                            </p:stCondLst>
                            <p:childTnLst>
                              <p:par>
                                <p:cTn id="86" presetID="16" presetClass="exit" presetSubtype="21" fill="hold" nodeType="clickEffect">
                                  <p:stCondLst>
                                    <p:cond delay="0"/>
                                  </p:stCondLst>
                                  <p:childTnLst>
                                    <p:animEffect transition="out" filter="barn(inVertical)">
                                      <p:cBhvr>
                                        <p:cTn id="87" dur="500"/>
                                        <p:tgtEl>
                                          <p:spTgt spid="5"/>
                                        </p:tgtEl>
                                      </p:cBhvr>
                                    </p:animEffect>
                                    <p:set>
                                      <p:cBhvr>
                                        <p:cTn id="88" dur="1" fill="hold">
                                          <p:stCondLst>
                                            <p:cond delay="499"/>
                                          </p:stCondLst>
                                        </p:cTn>
                                        <p:tgtEl>
                                          <p:spTgt spid="5"/>
                                        </p:tgtEl>
                                        <p:attrNameLst>
                                          <p:attrName>style.visibility</p:attrName>
                                        </p:attrNameLst>
                                      </p:cBhvr>
                                      <p:to>
                                        <p:strVal val="hidden"/>
                                      </p:to>
                                    </p:set>
                                  </p:childTnLst>
                                </p:cTn>
                              </p:par>
                              <p:par>
                                <p:cTn id="89" presetID="22" presetClass="entr" presetSubtype="8" fill="hold" nodeType="withEffect">
                                  <p:stCondLst>
                                    <p:cond delay="0"/>
                                  </p:stCondLst>
                                  <p:childTnLst>
                                    <p:set>
                                      <p:cBhvr>
                                        <p:cTn id="90" dur="1" fill="hold">
                                          <p:stCondLst>
                                            <p:cond delay="0"/>
                                          </p:stCondLst>
                                        </p:cTn>
                                        <p:tgtEl>
                                          <p:spTgt spid="123"/>
                                        </p:tgtEl>
                                        <p:attrNameLst>
                                          <p:attrName>style.visibility</p:attrName>
                                        </p:attrNameLst>
                                      </p:cBhvr>
                                      <p:to>
                                        <p:strVal val="visible"/>
                                      </p:to>
                                    </p:set>
                                    <p:animEffect transition="in" filter="wipe(left)">
                                      <p:cBhvr>
                                        <p:cTn id="91" dur="1000"/>
                                        <p:tgtEl>
                                          <p:spTgt spid="123"/>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148"/>
                                        </p:tgtEl>
                                        <p:attrNameLst>
                                          <p:attrName>style.visibility</p:attrName>
                                        </p:attrNameLst>
                                      </p:cBhvr>
                                      <p:to>
                                        <p:strVal val="visible"/>
                                      </p:to>
                                    </p:set>
                                    <p:animEffect transition="in" filter="wipe(right)">
                                      <p:cBhvr>
                                        <p:cTn id="96" dur="1000"/>
                                        <p:tgtEl>
                                          <p:spTgt spid="148"/>
                                        </p:tgtEl>
                                      </p:cBhvr>
                                    </p:animEffect>
                                  </p:childTnLst>
                                </p:cTn>
                              </p:par>
                              <p:par>
                                <p:cTn id="97" presetID="22" presetClass="entr" presetSubtype="2" fill="hold" nodeType="withEffect">
                                  <p:stCondLst>
                                    <p:cond delay="0"/>
                                  </p:stCondLst>
                                  <p:childTnLst>
                                    <p:set>
                                      <p:cBhvr>
                                        <p:cTn id="98" dur="1" fill="hold">
                                          <p:stCondLst>
                                            <p:cond delay="0"/>
                                          </p:stCondLst>
                                        </p:cTn>
                                        <p:tgtEl>
                                          <p:spTgt spid="145"/>
                                        </p:tgtEl>
                                        <p:attrNameLst>
                                          <p:attrName>style.visibility</p:attrName>
                                        </p:attrNameLst>
                                      </p:cBhvr>
                                      <p:to>
                                        <p:strVal val="visible"/>
                                      </p:to>
                                    </p:set>
                                    <p:animEffect transition="in" filter="wipe(right)">
                                      <p:cBhvr>
                                        <p:cTn id="99" dur="1000"/>
                                        <p:tgtEl>
                                          <p:spTgt spid="145"/>
                                        </p:tgtEl>
                                      </p:cBhvr>
                                    </p:animEffect>
                                  </p:childTnLst>
                                </p:cTn>
                              </p:par>
                              <p:par>
                                <p:cTn id="100" presetID="22" presetClass="entr" presetSubtype="2" fill="hold" nodeType="withEffect">
                                  <p:stCondLst>
                                    <p:cond delay="0"/>
                                  </p:stCondLst>
                                  <p:childTnLst>
                                    <p:set>
                                      <p:cBhvr>
                                        <p:cTn id="101" dur="1" fill="hold">
                                          <p:stCondLst>
                                            <p:cond delay="0"/>
                                          </p:stCondLst>
                                        </p:cTn>
                                        <p:tgtEl>
                                          <p:spTgt spid="143"/>
                                        </p:tgtEl>
                                        <p:attrNameLst>
                                          <p:attrName>style.visibility</p:attrName>
                                        </p:attrNameLst>
                                      </p:cBhvr>
                                      <p:to>
                                        <p:strVal val="visible"/>
                                      </p:to>
                                    </p:set>
                                    <p:animEffect transition="in" filter="wipe(right)">
                                      <p:cBhvr>
                                        <p:cTn id="102" dur="1000"/>
                                        <p:tgtEl>
                                          <p:spTgt spid="143"/>
                                        </p:tgtEl>
                                      </p:cBhvr>
                                    </p:animEffect>
                                  </p:childTnLst>
                                </p:cTn>
                              </p:par>
                              <p:par>
                                <p:cTn id="103" presetID="22" presetClass="entr" presetSubtype="2" fill="hold" nodeType="withEffect">
                                  <p:stCondLst>
                                    <p:cond delay="0"/>
                                  </p:stCondLst>
                                  <p:childTnLst>
                                    <p:set>
                                      <p:cBhvr>
                                        <p:cTn id="104" dur="1" fill="hold">
                                          <p:stCondLst>
                                            <p:cond delay="0"/>
                                          </p:stCondLst>
                                        </p:cTn>
                                        <p:tgtEl>
                                          <p:spTgt spid="144"/>
                                        </p:tgtEl>
                                        <p:attrNameLst>
                                          <p:attrName>style.visibility</p:attrName>
                                        </p:attrNameLst>
                                      </p:cBhvr>
                                      <p:to>
                                        <p:strVal val="visible"/>
                                      </p:to>
                                    </p:set>
                                    <p:animEffect transition="in" filter="wipe(right)">
                                      <p:cBhvr>
                                        <p:cTn id="105" dur="1000"/>
                                        <p:tgtEl>
                                          <p:spTgt spid="144"/>
                                        </p:tgtEl>
                                      </p:cBhvr>
                                    </p:animEffect>
                                  </p:childTnLst>
                                </p:cTn>
                              </p:par>
                              <p:par>
                                <p:cTn id="106" presetID="22" presetClass="entr" presetSubtype="2" fill="hold" nodeType="withEffect">
                                  <p:stCondLst>
                                    <p:cond delay="0"/>
                                  </p:stCondLst>
                                  <p:childTnLst>
                                    <p:set>
                                      <p:cBhvr>
                                        <p:cTn id="107" dur="1" fill="hold">
                                          <p:stCondLst>
                                            <p:cond delay="0"/>
                                          </p:stCondLst>
                                        </p:cTn>
                                        <p:tgtEl>
                                          <p:spTgt spid="146"/>
                                        </p:tgtEl>
                                        <p:attrNameLst>
                                          <p:attrName>style.visibility</p:attrName>
                                        </p:attrNameLst>
                                      </p:cBhvr>
                                      <p:to>
                                        <p:strVal val="visible"/>
                                      </p:to>
                                    </p:set>
                                    <p:animEffect transition="in" filter="wipe(right)">
                                      <p:cBhvr>
                                        <p:cTn id="108" dur="1000"/>
                                        <p:tgtEl>
                                          <p:spTgt spid="146"/>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116"/>
                                        </p:tgtEl>
                                        <p:attrNameLst>
                                          <p:attrName>style.visibility</p:attrName>
                                        </p:attrNameLst>
                                      </p:cBhvr>
                                      <p:to>
                                        <p:strVal val="visible"/>
                                      </p:to>
                                    </p:set>
                                    <p:animEffect transition="in" filter="wipe(left)">
                                      <p:cBhvr>
                                        <p:cTn id="113" dur="1000"/>
                                        <p:tgtEl>
                                          <p:spTgt spid="11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grpId="0" nodeType="clickEffect">
                                  <p:stCondLst>
                                    <p:cond delay="0"/>
                                  </p:stCondLst>
                                  <p:childTnLst>
                                    <p:set>
                                      <p:cBhvr>
                                        <p:cTn id="117" dur="1" fill="hold">
                                          <p:stCondLst>
                                            <p:cond delay="0"/>
                                          </p:stCondLst>
                                        </p:cTn>
                                        <p:tgtEl>
                                          <p:spTgt spid="75"/>
                                        </p:tgtEl>
                                        <p:attrNameLst>
                                          <p:attrName>style.visibility</p:attrName>
                                        </p:attrNameLst>
                                      </p:cBhvr>
                                      <p:to>
                                        <p:strVal val="visible"/>
                                      </p:to>
                                    </p:set>
                                    <p:animEffect transition="in" filter="wipe(up)">
                                      <p:cBhvr>
                                        <p:cTn id="118" dur="500"/>
                                        <p:tgtEl>
                                          <p:spTgt spid="75"/>
                                        </p:tgtEl>
                                      </p:cBhvr>
                                    </p:animEffect>
                                  </p:childTnLst>
                                </p:cTn>
                              </p:par>
                            </p:childTnLst>
                          </p:cTn>
                        </p:par>
                        <p:par>
                          <p:cTn id="119" fill="hold">
                            <p:stCondLst>
                              <p:cond delay="500"/>
                            </p:stCondLst>
                            <p:childTnLst>
                              <p:par>
                                <p:cTn id="120" presetID="16" presetClass="entr" presetSubtype="21" fill="hold" grpId="0" nodeType="afterEffect">
                                  <p:stCondLst>
                                    <p:cond delay="0"/>
                                  </p:stCondLst>
                                  <p:childTnLst>
                                    <p:set>
                                      <p:cBhvr>
                                        <p:cTn id="121" dur="1" fill="hold">
                                          <p:stCondLst>
                                            <p:cond delay="0"/>
                                          </p:stCondLst>
                                        </p:cTn>
                                        <p:tgtEl>
                                          <p:spTgt spid="77"/>
                                        </p:tgtEl>
                                        <p:attrNameLst>
                                          <p:attrName>style.visibility</p:attrName>
                                        </p:attrNameLst>
                                      </p:cBhvr>
                                      <p:to>
                                        <p:strVal val="visible"/>
                                      </p:to>
                                    </p:set>
                                    <p:animEffect transition="in" filter="barn(inVertical)">
                                      <p:cBhvr>
                                        <p:cTn id="122" dur="500"/>
                                        <p:tgtEl>
                                          <p:spTgt spid="77"/>
                                        </p:tgtEl>
                                      </p:cBhvr>
                                    </p:animEffec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grpId="0" nodeType="clickEffect">
                                  <p:stCondLst>
                                    <p:cond delay="0"/>
                                  </p:stCondLst>
                                  <p:childTnLst>
                                    <p:set>
                                      <p:cBhvr>
                                        <p:cTn id="126" dur="1" fill="hold">
                                          <p:stCondLst>
                                            <p:cond delay="0"/>
                                          </p:stCondLst>
                                        </p:cTn>
                                        <p:tgtEl>
                                          <p:spTgt spid="78"/>
                                        </p:tgtEl>
                                        <p:attrNameLst>
                                          <p:attrName>style.visibility</p:attrName>
                                        </p:attrNameLst>
                                      </p:cBhvr>
                                      <p:to>
                                        <p:strVal val="visible"/>
                                      </p:to>
                                    </p:set>
                                    <p:animEffect transition="in" filter="barn(inVertical)">
                                      <p:cBhvr>
                                        <p:cTn id="127" dur="500"/>
                                        <p:tgtEl>
                                          <p:spTgt spid="78"/>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ntr" presetSubtype="8" fill="hold" grpId="0" nodeType="clickEffect">
                                  <p:stCondLst>
                                    <p:cond delay="0"/>
                                  </p:stCondLst>
                                  <p:childTnLst>
                                    <p:set>
                                      <p:cBhvr>
                                        <p:cTn id="131" dur="1" fill="hold">
                                          <p:stCondLst>
                                            <p:cond delay="0"/>
                                          </p:stCondLst>
                                        </p:cTn>
                                        <p:tgtEl>
                                          <p:spTgt spid="76"/>
                                        </p:tgtEl>
                                        <p:attrNameLst>
                                          <p:attrName>style.visibility</p:attrName>
                                        </p:attrNameLst>
                                      </p:cBhvr>
                                      <p:to>
                                        <p:strVal val="visible"/>
                                      </p:to>
                                    </p:set>
                                    <p:anim calcmode="lin" valueType="num">
                                      <p:cBhvr additive="base">
                                        <p:cTn id="132" dur="500"/>
                                        <p:tgtEl>
                                          <p:spTgt spid="76"/>
                                        </p:tgtEl>
                                        <p:attrNameLst>
                                          <p:attrName>ppt_x</p:attrName>
                                        </p:attrNameLst>
                                      </p:cBhvr>
                                      <p:tavLst>
                                        <p:tav tm="0">
                                          <p:val>
                                            <p:strVal val="#ppt_x-#ppt_w*1.125000"/>
                                          </p:val>
                                        </p:tav>
                                        <p:tav tm="100000">
                                          <p:val>
                                            <p:strVal val="#ppt_x"/>
                                          </p:val>
                                        </p:tav>
                                      </p:tavLst>
                                    </p:anim>
                                    <p:animEffect transition="in" filter="wipe(right)">
                                      <p:cBhvr>
                                        <p:cTn id="133" dur="500"/>
                                        <p:tgtEl>
                                          <p:spTgt spid="76"/>
                                        </p:tgtEl>
                                      </p:cBhvr>
                                    </p:animEffect>
                                  </p:childTnLst>
                                </p:cTn>
                              </p:par>
                            </p:childTnLst>
                          </p:cTn>
                        </p:par>
                      </p:childTnLst>
                    </p:cTn>
                  </p:par>
                  <p:par>
                    <p:cTn id="134" fill="hold">
                      <p:stCondLst>
                        <p:cond delay="indefinite"/>
                      </p:stCondLst>
                      <p:childTnLst>
                        <p:par>
                          <p:cTn id="135" fill="hold">
                            <p:stCondLst>
                              <p:cond delay="0"/>
                            </p:stCondLst>
                            <p:childTnLst>
                              <p:par>
                                <p:cTn id="136" presetID="12" presetClass="entr" presetSubtype="1" fill="hold" grpId="0" nodeType="clickEffect">
                                  <p:stCondLst>
                                    <p:cond delay="0"/>
                                  </p:stCondLst>
                                  <p:childTnLst>
                                    <p:set>
                                      <p:cBhvr>
                                        <p:cTn id="137" dur="1" fill="hold">
                                          <p:stCondLst>
                                            <p:cond delay="0"/>
                                          </p:stCondLst>
                                        </p:cTn>
                                        <p:tgtEl>
                                          <p:spTgt spid="79"/>
                                        </p:tgtEl>
                                        <p:attrNameLst>
                                          <p:attrName>style.visibility</p:attrName>
                                        </p:attrNameLst>
                                      </p:cBhvr>
                                      <p:to>
                                        <p:strVal val="visible"/>
                                      </p:to>
                                    </p:set>
                                    <p:anim calcmode="lin" valueType="num">
                                      <p:cBhvr additive="base">
                                        <p:cTn id="138" dur="500"/>
                                        <p:tgtEl>
                                          <p:spTgt spid="79"/>
                                        </p:tgtEl>
                                        <p:attrNameLst>
                                          <p:attrName>ppt_y</p:attrName>
                                        </p:attrNameLst>
                                      </p:cBhvr>
                                      <p:tavLst>
                                        <p:tav tm="0">
                                          <p:val>
                                            <p:strVal val="#ppt_y-#ppt_h*1.125000"/>
                                          </p:val>
                                        </p:tav>
                                        <p:tav tm="100000">
                                          <p:val>
                                            <p:strVal val="#ppt_y"/>
                                          </p:val>
                                        </p:tav>
                                      </p:tavLst>
                                    </p:anim>
                                    <p:animEffect transition="in" filter="wipe(down)">
                                      <p:cBhvr>
                                        <p:cTn id="139" dur="500"/>
                                        <p:tgtEl>
                                          <p:spTgt spid="79"/>
                                        </p:tgtEl>
                                      </p:cBhvr>
                                    </p:animEffect>
                                  </p:childTnLst>
                                </p:cTn>
                              </p:par>
                            </p:childTnLst>
                          </p:cTn>
                        </p:par>
                      </p:childTnLst>
                    </p:cTn>
                  </p:par>
                  <p:par>
                    <p:cTn id="140" fill="hold">
                      <p:stCondLst>
                        <p:cond delay="indefinite"/>
                      </p:stCondLst>
                      <p:childTnLst>
                        <p:par>
                          <p:cTn id="141" fill="hold">
                            <p:stCondLst>
                              <p:cond delay="0"/>
                            </p:stCondLst>
                            <p:childTnLst>
                              <p:par>
                                <p:cTn id="142" presetID="12" presetClass="entr" presetSubtype="1" fill="hold" grpId="0" nodeType="clickEffect">
                                  <p:stCondLst>
                                    <p:cond delay="0"/>
                                  </p:stCondLst>
                                  <p:childTnLst>
                                    <p:set>
                                      <p:cBhvr>
                                        <p:cTn id="143" dur="1" fill="hold">
                                          <p:stCondLst>
                                            <p:cond delay="0"/>
                                          </p:stCondLst>
                                        </p:cTn>
                                        <p:tgtEl>
                                          <p:spTgt spid="80"/>
                                        </p:tgtEl>
                                        <p:attrNameLst>
                                          <p:attrName>style.visibility</p:attrName>
                                        </p:attrNameLst>
                                      </p:cBhvr>
                                      <p:to>
                                        <p:strVal val="visible"/>
                                      </p:to>
                                    </p:set>
                                    <p:anim calcmode="lin" valueType="num">
                                      <p:cBhvr additive="base">
                                        <p:cTn id="144" dur="500"/>
                                        <p:tgtEl>
                                          <p:spTgt spid="80"/>
                                        </p:tgtEl>
                                        <p:attrNameLst>
                                          <p:attrName>ppt_y</p:attrName>
                                        </p:attrNameLst>
                                      </p:cBhvr>
                                      <p:tavLst>
                                        <p:tav tm="0">
                                          <p:val>
                                            <p:strVal val="#ppt_y-#ppt_h*1.125000"/>
                                          </p:val>
                                        </p:tav>
                                        <p:tav tm="100000">
                                          <p:val>
                                            <p:strVal val="#ppt_y"/>
                                          </p:val>
                                        </p:tav>
                                      </p:tavLst>
                                    </p:anim>
                                    <p:animEffect transition="in" filter="wipe(down)">
                                      <p:cBhvr>
                                        <p:cTn id="145" dur="500"/>
                                        <p:tgtEl>
                                          <p:spTgt spid="80"/>
                                        </p:tgtEl>
                                      </p:cBhvr>
                                    </p:animEffect>
                                  </p:childTnLst>
                                </p:cTn>
                              </p:par>
                            </p:childTnLst>
                          </p:cTn>
                        </p:par>
                      </p:childTnLst>
                    </p:cTn>
                  </p:par>
                  <p:par>
                    <p:cTn id="146" fill="hold">
                      <p:stCondLst>
                        <p:cond delay="indefinite"/>
                      </p:stCondLst>
                      <p:childTnLst>
                        <p:par>
                          <p:cTn id="147" fill="hold">
                            <p:stCondLst>
                              <p:cond delay="0"/>
                            </p:stCondLst>
                            <p:childTnLst>
                              <p:par>
                                <p:cTn id="148" presetID="12" presetClass="entr" presetSubtype="1" fill="hold" grpId="0" nodeType="clickEffect">
                                  <p:stCondLst>
                                    <p:cond delay="0"/>
                                  </p:stCondLst>
                                  <p:childTnLst>
                                    <p:set>
                                      <p:cBhvr>
                                        <p:cTn id="149" dur="1" fill="hold">
                                          <p:stCondLst>
                                            <p:cond delay="0"/>
                                          </p:stCondLst>
                                        </p:cTn>
                                        <p:tgtEl>
                                          <p:spTgt spid="81"/>
                                        </p:tgtEl>
                                        <p:attrNameLst>
                                          <p:attrName>style.visibility</p:attrName>
                                        </p:attrNameLst>
                                      </p:cBhvr>
                                      <p:to>
                                        <p:strVal val="visible"/>
                                      </p:to>
                                    </p:set>
                                    <p:anim calcmode="lin" valueType="num">
                                      <p:cBhvr additive="base">
                                        <p:cTn id="150" dur="500"/>
                                        <p:tgtEl>
                                          <p:spTgt spid="81"/>
                                        </p:tgtEl>
                                        <p:attrNameLst>
                                          <p:attrName>ppt_y</p:attrName>
                                        </p:attrNameLst>
                                      </p:cBhvr>
                                      <p:tavLst>
                                        <p:tav tm="0">
                                          <p:val>
                                            <p:strVal val="#ppt_y-#ppt_h*1.125000"/>
                                          </p:val>
                                        </p:tav>
                                        <p:tav tm="100000">
                                          <p:val>
                                            <p:strVal val="#ppt_y"/>
                                          </p:val>
                                        </p:tav>
                                      </p:tavLst>
                                    </p:anim>
                                    <p:animEffect transition="in" filter="wipe(down)">
                                      <p:cBhvr>
                                        <p:cTn id="15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5" grpId="0" animBg="1"/>
      <p:bldP spid="76" grpId="0"/>
      <p:bldP spid="77" grpId="0"/>
      <p:bldP spid="78" grpId="0"/>
      <p:bldP spid="79" grpId="0"/>
      <p:bldP spid="80" grpId="0"/>
      <p:bldP spid="81" grpId="0"/>
      <p:bldP spid="103" grpId="0"/>
      <p:bldP spid="104" grpId="0"/>
      <p:bldP spid="105" grpId="0"/>
      <p:bldP spid="106" grpId="0"/>
      <p:bldP spid="107" grpId="0"/>
      <p:bldP spid="108" grpId="0"/>
      <p:bldP spid="109" grpId="0"/>
      <p:bldP spid="135" grpId="0" animBg="1"/>
      <p:bldP spid="136" grpId="0" animBg="1"/>
      <p:bldP spid="122" grpId="0" animBg="1"/>
      <p:bldP spid="1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76362" y="-539563"/>
            <a:ext cx="11896725" cy="5962650"/>
            <a:chOff x="0" y="-539563"/>
            <a:chExt cx="11896725" cy="5962650"/>
          </a:xfrm>
        </p:grpSpPr>
        <p:pic>
          <p:nvPicPr>
            <p:cNvPr id="3" name="Picture 2" descr="C:\Users\200313\Desktop\resumen-degradado-de-negro-de-lujo-con-fondo-negro-vignette-backgr_1258-2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9563"/>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200313\Desktop\resumen-degradado-de-negro-de-lujo-con-fondo-negro-vignette-backgr_1258-2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075" y="-539563"/>
              <a:ext cx="5962650" cy="5962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12311" y="-15449"/>
            <a:ext cx="9144000" cy="5143500"/>
            <a:chOff x="0" y="0"/>
            <a:chExt cx="9144000" cy="5143500"/>
          </a:xfrm>
        </p:grpSpPr>
        <p:sp>
          <p:nvSpPr>
            <p:cNvPr id="6" name="Rectangle 5"/>
            <p:cNvSpPr/>
            <p:nvPr/>
          </p:nvSpPr>
          <p:spPr>
            <a:xfrm>
              <a:off x="0" y="0"/>
              <a:ext cx="9144000" cy="5143500"/>
            </a:xfrm>
            <a:prstGeom prst="rect">
              <a:avLst/>
            </a:prstGeom>
            <a:solidFill>
              <a:srgbClr val="66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7" name="Group 6"/>
            <p:cNvGrpSpPr/>
            <p:nvPr/>
          </p:nvGrpSpPr>
          <p:grpSpPr>
            <a:xfrm>
              <a:off x="0" y="755650"/>
              <a:ext cx="9144000" cy="4191000"/>
              <a:chOff x="0" y="755650"/>
              <a:chExt cx="9144000" cy="4191000"/>
            </a:xfrm>
          </p:grpSpPr>
          <p:cxnSp>
            <p:nvCxnSpPr>
              <p:cNvPr id="8" name="Straight Connector 7"/>
              <p:cNvCxnSpPr/>
              <p:nvPr/>
            </p:nvCxnSpPr>
            <p:spPr>
              <a:xfrm>
                <a:off x="0" y="755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1136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517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1898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2279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2660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3041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3422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3803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4184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4565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4946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grpSp>
      </p:grpSp>
      <p:sp>
        <p:nvSpPr>
          <p:cNvPr id="20" name="Rectangle 19"/>
          <p:cNvSpPr/>
          <p:nvPr/>
        </p:nvSpPr>
        <p:spPr>
          <a:xfrm>
            <a:off x="1279525" y="209550"/>
            <a:ext cx="6584950" cy="400110"/>
          </a:xfrm>
          <a:prstGeom prst="rect">
            <a:avLst/>
          </a:prstGeom>
          <a:noFill/>
        </p:spPr>
        <p:txBody>
          <a:bodyPr wrap="square">
            <a:spAutoFit/>
          </a:bodyPr>
          <a:lstStyle/>
          <a:p>
            <a:pPr>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OBJECT BETWEEN INFINITY AND P </a:t>
            </a:r>
            <a:r>
              <a:rPr lang="en-US" sz="2000" kern="0" dirty="0" smtClean="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OF A </a:t>
            </a: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CONVEX MIRROR</a:t>
            </a:r>
          </a:p>
        </p:txBody>
      </p:sp>
      <p:sp>
        <p:nvSpPr>
          <p:cNvPr id="75" name="Rectangle 74"/>
          <p:cNvSpPr/>
          <p:nvPr/>
        </p:nvSpPr>
        <p:spPr>
          <a:xfrm>
            <a:off x="-51130" y="3409950"/>
            <a:ext cx="5080330" cy="1528802"/>
          </a:xfrm>
          <a:prstGeom prst="rect">
            <a:avLst/>
          </a:prstGeom>
          <a:gradFill flip="none" rotWithShape="1">
            <a:gsLst>
              <a:gs pos="0">
                <a:srgbClr val="FF0000">
                  <a:alpha val="67000"/>
                </a:srgbClr>
              </a:gs>
              <a:gs pos="100000">
                <a:schemeClr val="bg1">
                  <a:alpha val="22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6" name="Rectangle 75"/>
          <p:cNvSpPr/>
          <p:nvPr/>
        </p:nvSpPr>
        <p:spPr>
          <a:xfrm>
            <a:off x="258646" y="3635812"/>
            <a:ext cx="2213874" cy="707886"/>
          </a:xfrm>
          <a:prstGeom prst="rect">
            <a:avLst/>
          </a:prstGeom>
          <a:noFill/>
          <a:ln w="9525" cap="flat" cmpd="sng" algn="ctr">
            <a:noFill/>
            <a:prstDash val="solid"/>
          </a:ln>
          <a:effectLst/>
        </p:spPr>
        <p:txBody>
          <a:bodyPr wrap="square" rtlCol="0" anchor="ctr">
            <a:spAutoFit/>
          </a:bodyPr>
          <a:lstStyle/>
          <a:p>
            <a:pPr algn="ctr">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Nature of Image :</a:t>
            </a:r>
          </a:p>
        </p:txBody>
      </p:sp>
      <p:sp>
        <p:nvSpPr>
          <p:cNvPr id="77" name="Rectangle 76"/>
          <p:cNvSpPr/>
          <p:nvPr/>
        </p:nvSpPr>
        <p:spPr>
          <a:xfrm>
            <a:off x="259338" y="3254664"/>
            <a:ext cx="2205903" cy="707886"/>
          </a:xfrm>
          <a:prstGeom prst="rect">
            <a:avLst/>
          </a:prstGeom>
          <a:noFill/>
          <a:ln>
            <a:no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square" rtlCol="0" anchor="ctr">
            <a:spAutoFit/>
          </a:bodyPr>
          <a:lstStyle/>
          <a:p>
            <a:pPr algn="ctr"/>
            <a:r>
              <a:rPr lang="en-US" sz="2000" kern="0" dirty="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Position of Image :</a:t>
            </a:r>
          </a:p>
        </p:txBody>
      </p:sp>
      <p:sp>
        <p:nvSpPr>
          <p:cNvPr id="78" name="Rectangle 77"/>
          <p:cNvSpPr/>
          <p:nvPr/>
        </p:nvSpPr>
        <p:spPr>
          <a:xfrm>
            <a:off x="2111524" y="3408551"/>
            <a:ext cx="2335424" cy="400110"/>
          </a:xfrm>
          <a:prstGeom prst="rect">
            <a:avLst/>
          </a:prstGeom>
          <a:noFill/>
          <a:ln>
            <a:no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square" rtlCol="0" anchor="ctr">
            <a:spAutoFit/>
          </a:bodyPr>
          <a:lstStyle/>
          <a:p>
            <a:pPr algn="ctr"/>
            <a:r>
              <a:rPr lang="en-US" sz="2000" kern="0" dirty="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At </a:t>
            </a:r>
            <a:r>
              <a:rPr lang="en-US" sz="2000" kern="0" dirty="0" smtClean="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F</a:t>
            </a:r>
            <a:endParaRPr lang="en-US" sz="2000" kern="0" dirty="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79" name="Rectangle 78"/>
          <p:cNvSpPr/>
          <p:nvPr/>
        </p:nvSpPr>
        <p:spPr>
          <a:xfrm>
            <a:off x="2390766" y="3789858"/>
            <a:ext cx="1751833" cy="400110"/>
          </a:xfrm>
          <a:prstGeom prst="rect">
            <a:avLst/>
          </a:prstGeom>
          <a:noFill/>
          <a:ln w="9525" cap="flat" cmpd="sng" algn="ctr">
            <a:noFill/>
            <a:prstDash val="solid"/>
          </a:ln>
          <a:effectLst/>
        </p:spPr>
        <p:txBody>
          <a:bodyPr wrap="square" rtlCol="0" anchor="ctr">
            <a:spAutoFit/>
          </a:bodyPr>
          <a:lstStyle/>
          <a:p>
            <a:pPr marL="457200" indent="-457200">
              <a:buFontTx/>
              <a:buAutoNum type="alphaUcParenBoth"/>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Virtual</a:t>
            </a:r>
          </a:p>
        </p:txBody>
      </p:sp>
      <p:sp>
        <p:nvSpPr>
          <p:cNvPr id="80" name="Rectangle 79"/>
          <p:cNvSpPr/>
          <p:nvPr/>
        </p:nvSpPr>
        <p:spPr>
          <a:xfrm>
            <a:off x="2390766" y="4168835"/>
            <a:ext cx="1751833" cy="400110"/>
          </a:xfrm>
          <a:prstGeom prst="rect">
            <a:avLst/>
          </a:prstGeom>
          <a:noFill/>
          <a:ln w="9525" cap="flat" cmpd="sng" algn="ctr">
            <a:noFill/>
            <a:prstDash val="solid"/>
          </a:ln>
          <a:effectLst/>
        </p:spPr>
        <p:txBody>
          <a:bodyPr wrap="square" rtlCol="0" anchor="ctr">
            <a:spAutoFit/>
          </a:bodyPr>
          <a:lstStyle/>
          <a:p>
            <a:pPr marL="457200" indent="-457200">
              <a:buFontTx/>
              <a:buAutoNum type="alphaUcParenBoth" startAt="2"/>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Erect</a:t>
            </a:r>
          </a:p>
        </p:txBody>
      </p:sp>
      <p:sp>
        <p:nvSpPr>
          <p:cNvPr id="81" name="Rectangle 80"/>
          <p:cNvSpPr/>
          <p:nvPr/>
        </p:nvSpPr>
        <p:spPr>
          <a:xfrm>
            <a:off x="2322306" y="4547811"/>
            <a:ext cx="2540815" cy="400110"/>
          </a:xfrm>
          <a:prstGeom prst="rect">
            <a:avLst/>
          </a:prstGeom>
          <a:noFill/>
          <a:ln w="9525" cap="flat" cmpd="sng" algn="ctr">
            <a:noFill/>
            <a:prstDash val="solid"/>
          </a:ln>
          <a:effectLst/>
        </p:spPr>
        <p:txBody>
          <a:bodyPr wrap="square" rtlCol="0" anchor="ctr">
            <a:spAutoFit/>
          </a:bodyPr>
          <a:lstStyle/>
          <a:p>
            <a:pPr marL="457200" indent="-457200">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(C) </a:t>
            </a:r>
            <a:r>
              <a:rPr lang="en-US" sz="2000" kern="0"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   Diminished</a:t>
            </a:r>
            <a:endPar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cxnSp>
        <p:nvCxnSpPr>
          <p:cNvPr id="138" name="Straight Connector 137"/>
          <p:cNvCxnSpPr/>
          <p:nvPr/>
        </p:nvCxnSpPr>
        <p:spPr>
          <a:xfrm>
            <a:off x="1600200" y="1687621"/>
            <a:ext cx="1150144" cy="210235"/>
          </a:xfrm>
          <a:prstGeom prst="line">
            <a:avLst/>
          </a:prstGeom>
          <a:ln w="25400">
            <a:solidFill>
              <a:srgbClr val="00FFFF"/>
            </a:solidFill>
            <a:headEnd type="stealth" w="lg" len="lg"/>
          </a:ln>
        </p:spPr>
        <p:style>
          <a:lnRef idx="1">
            <a:schemeClr val="accent1"/>
          </a:lnRef>
          <a:fillRef idx="0">
            <a:schemeClr val="accent1"/>
          </a:fillRef>
          <a:effectRef idx="0">
            <a:schemeClr val="accent1"/>
          </a:effectRef>
          <a:fontRef idx="minor">
            <a:schemeClr val="tx1"/>
          </a:fontRef>
        </p:style>
      </p:cxnSp>
      <p:grpSp>
        <p:nvGrpSpPr>
          <p:cNvPr id="139" name="Group 44"/>
          <p:cNvGrpSpPr/>
          <p:nvPr/>
        </p:nvGrpSpPr>
        <p:grpSpPr>
          <a:xfrm>
            <a:off x="2745581" y="1901279"/>
            <a:ext cx="926307" cy="121441"/>
            <a:chOff x="2745581" y="1853873"/>
            <a:chExt cx="926307" cy="161916"/>
          </a:xfrm>
        </p:grpSpPr>
        <p:cxnSp>
          <p:nvCxnSpPr>
            <p:cNvPr id="140" name="Straight Connector 139"/>
            <p:cNvCxnSpPr/>
            <p:nvPr/>
          </p:nvCxnSpPr>
          <p:spPr>
            <a:xfrm>
              <a:off x="2745581" y="1853873"/>
              <a:ext cx="926307" cy="161916"/>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480000">
              <a:off x="3446638" y="1982987"/>
              <a:ext cx="91440" cy="1588"/>
            </a:xfrm>
            <a:prstGeom prst="line">
              <a:avLst/>
            </a:prstGeom>
            <a:ln w="254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42" name="Straight Connector 141"/>
          <p:cNvCxnSpPr/>
          <p:nvPr/>
        </p:nvCxnSpPr>
        <p:spPr>
          <a:xfrm>
            <a:off x="3683794" y="2022718"/>
            <a:ext cx="2583656" cy="252412"/>
          </a:xfrm>
          <a:prstGeom prst="line">
            <a:avLst/>
          </a:prstGeom>
          <a:ln w="25400">
            <a:solidFill>
              <a:srgbClr val="00FFFF"/>
            </a:solidFill>
            <a:prstDash val="dash"/>
            <a:headEnd type="none" w="lg" len="lg"/>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717925" y="1897305"/>
            <a:ext cx="1317619" cy="403015"/>
          </a:xfrm>
          <a:prstGeom prst="line">
            <a:avLst/>
          </a:prstGeom>
          <a:ln w="25400">
            <a:solidFill>
              <a:srgbClr val="00FFFF"/>
            </a:solidFill>
            <a:prstDash val="dash"/>
          </a:ln>
        </p:spPr>
        <p:style>
          <a:lnRef idx="1">
            <a:schemeClr val="accent1"/>
          </a:lnRef>
          <a:fillRef idx="0">
            <a:schemeClr val="accent1"/>
          </a:fillRef>
          <a:effectRef idx="0">
            <a:schemeClr val="accent1"/>
          </a:effectRef>
          <a:fontRef idx="minor">
            <a:schemeClr val="tx1"/>
          </a:fontRef>
        </p:style>
      </p:cxnSp>
      <p:grpSp>
        <p:nvGrpSpPr>
          <p:cNvPr id="150" name="Group 149"/>
          <p:cNvGrpSpPr/>
          <p:nvPr/>
        </p:nvGrpSpPr>
        <p:grpSpPr>
          <a:xfrm>
            <a:off x="2745581" y="1899828"/>
            <a:ext cx="956469" cy="1451"/>
            <a:chOff x="4953085" y="1833266"/>
            <a:chExt cx="956469" cy="1935"/>
          </a:xfrm>
        </p:grpSpPr>
        <p:cxnSp>
          <p:nvCxnSpPr>
            <p:cNvPr id="151" name="Straight Connector 150"/>
            <p:cNvCxnSpPr/>
            <p:nvPr/>
          </p:nvCxnSpPr>
          <p:spPr>
            <a:xfrm>
              <a:off x="4953085" y="1833266"/>
              <a:ext cx="956469" cy="0"/>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486485" y="1833613"/>
              <a:ext cx="91440" cy="1588"/>
            </a:xfrm>
            <a:prstGeom prst="line">
              <a:avLst/>
            </a:prstGeom>
            <a:ln w="25400">
              <a:solidFill>
                <a:srgbClr val="FFFF0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53" name="Straight Connector 152"/>
          <p:cNvCxnSpPr/>
          <p:nvPr/>
        </p:nvCxnSpPr>
        <p:spPr>
          <a:xfrm>
            <a:off x="1981200" y="2279850"/>
            <a:ext cx="640080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nvGrpSpPr>
          <p:cNvPr id="154" name="Group 3"/>
          <p:cNvGrpSpPr/>
          <p:nvPr/>
        </p:nvGrpSpPr>
        <p:grpSpPr>
          <a:xfrm flipH="1">
            <a:off x="3647764" y="1350945"/>
            <a:ext cx="535894" cy="1886204"/>
            <a:chOff x="2011268" y="2689860"/>
            <a:chExt cx="320452" cy="1805940"/>
          </a:xfrm>
        </p:grpSpPr>
        <p:cxnSp>
          <p:nvCxnSpPr>
            <p:cNvPr id="155" name="Straight Connector 154"/>
            <p:cNvCxnSpPr/>
            <p:nvPr/>
          </p:nvCxnSpPr>
          <p:spPr>
            <a:xfrm>
              <a:off x="2240280" y="3581400"/>
              <a:ext cx="91440"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232660" y="3429000"/>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2236470" y="3732212"/>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217420" y="3276600"/>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219122" y="3884612"/>
              <a:ext cx="91440"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192452" y="4037012"/>
              <a:ext cx="91440"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2190344" y="3124200"/>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2148434" y="2971800"/>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153298" y="4189412"/>
              <a:ext cx="91440"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096148" y="4341812"/>
              <a:ext cx="91440"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2011268" y="4494212"/>
              <a:ext cx="91440" cy="158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2088528" y="2819400"/>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015490" y="2689860"/>
              <a:ext cx="91440" cy="15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6096000" y="2287406"/>
            <a:ext cx="356188"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Bookman Old Style" panose="02050604050505020204" pitchFamily="18" charset="0"/>
              </a:rPr>
              <a:t>C</a:t>
            </a:r>
            <a:endParaRPr lang="en-US" b="1" baseline="-25000" dirty="0">
              <a:solidFill>
                <a:schemeClr val="bg1"/>
              </a:solidFill>
              <a:effectLst>
                <a:outerShdw blurRad="38100" dist="38100" dir="2700000" algn="tl">
                  <a:srgbClr val="000000">
                    <a:alpha val="43137"/>
                  </a:srgbClr>
                </a:outerShdw>
              </a:effectLst>
              <a:latin typeface="Bookman Old Style" panose="02050604050505020204" pitchFamily="18" charset="0"/>
            </a:endParaRPr>
          </a:p>
        </p:txBody>
      </p:sp>
      <p:sp>
        <p:nvSpPr>
          <p:cNvPr id="169" name="TextBox 168"/>
          <p:cNvSpPr txBox="1"/>
          <p:nvPr/>
        </p:nvSpPr>
        <p:spPr>
          <a:xfrm>
            <a:off x="4871590" y="2287406"/>
            <a:ext cx="341760"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Bookman Old Style" panose="02050604050505020204" pitchFamily="18" charset="0"/>
              </a:rPr>
              <a:t>F</a:t>
            </a:r>
            <a:endParaRPr lang="en-US" b="1" baseline="-25000" dirty="0">
              <a:solidFill>
                <a:schemeClr val="bg1"/>
              </a:solidFill>
              <a:effectLst>
                <a:outerShdw blurRad="38100" dist="38100" dir="2700000" algn="tl">
                  <a:srgbClr val="000000">
                    <a:alpha val="43137"/>
                  </a:srgbClr>
                </a:outerShdw>
              </a:effectLst>
              <a:latin typeface="Bookman Old Style" panose="02050604050505020204" pitchFamily="18" charset="0"/>
            </a:endParaRPr>
          </a:p>
        </p:txBody>
      </p:sp>
      <p:sp>
        <p:nvSpPr>
          <p:cNvPr id="170" name="TextBox 169"/>
          <p:cNvSpPr txBox="1"/>
          <p:nvPr/>
        </p:nvSpPr>
        <p:spPr>
          <a:xfrm>
            <a:off x="3352800" y="2287406"/>
            <a:ext cx="336952"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Bookman Old Style" panose="02050604050505020204" pitchFamily="18" charset="0"/>
              </a:rPr>
              <a:t>P</a:t>
            </a:r>
            <a:endParaRPr lang="en-US" b="1" baseline="-25000" dirty="0">
              <a:solidFill>
                <a:schemeClr val="bg1"/>
              </a:solidFill>
              <a:effectLst>
                <a:outerShdw blurRad="38100" dist="38100" dir="2700000" algn="tl">
                  <a:srgbClr val="000000">
                    <a:alpha val="43137"/>
                  </a:srgbClr>
                </a:outerShdw>
              </a:effectLst>
              <a:latin typeface="Bookman Old Style" panose="02050604050505020204" pitchFamily="18" charset="0"/>
            </a:endParaRPr>
          </a:p>
        </p:txBody>
      </p:sp>
      <p:sp>
        <p:nvSpPr>
          <p:cNvPr id="171" name="Block Arc 170"/>
          <p:cNvSpPr/>
          <p:nvPr/>
        </p:nvSpPr>
        <p:spPr>
          <a:xfrm rot="16200000">
            <a:off x="3326430" y="1540781"/>
            <a:ext cx="2148840" cy="1498575"/>
          </a:xfrm>
          <a:prstGeom prst="blockArc">
            <a:avLst>
              <a:gd name="adj1" fmla="val 11484505"/>
              <a:gd name="adj2" fmla="val 20892596"/>
              <a:gd name="adj3" fmla="val 0"/>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2" name="TextBox 171"/>
          <p:cNvSpPr txBox="1"/>
          <p:nvPr/>
        </p:nvSpPr>
        <p:spPr>
          <a:xfrm>
            <a:off x="2574138" y="1534323"/>
            <a:ext cx="352982" cy="369332"/>
          </a:xfrm>
          <a:prstGeom prst="rect">
            <a:avLst/>
          </a:prstGeom>
          <a:noFill/>
        </p:spPr>
        <p:txBody>
          <a:bodyPr wrap="none" rtlCol="0">
            <a:spAutoFit/>
          </a:bodyPr>
          <a:lstStyle/>
          <a:p>
            <a:r>
              <a:rPr lang="en-US" b="1" dirty="0" smtClean="0">
                <a:solidFill>
                  <a:schemeClr val="bg1"/>
                </a:solidFill>
                <a:latin typeface="Bookman Old Style" panose="02050604050505020204" pitchFamily="18" charset="0"/>
              </a:rPr>
              <a:t>A</a:t>
            </a:r>
            <a:endParaRPr lang="en-US" b="1" dirty="0">
              <a:solidFill>
                <a:schemeClr val="bg1"/>
              </a:solidFill>
              <a:latin typeface="Bookman Old Style" panose="02050604050505020204" pitchFamily="18" charset="0"/>
            </a:endParaRPr>
          </a:p>
        </p:txBody>
      </p:sp>
      <p:sp>
        <p:nvSpPr>
          <p:cNvPr id="173" name="TextBox 172"/>
          <p:cNvSpPr txBox="1"/>
          <p:nvPr/>
        </p:nvSpPr>
        <p:spPr>
          <a:xfrm>
            <a:off x="2572535" y="2287406"/>
            <a:ext cx="356188"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Bookman Old Style" panose="02050604050505020204" pitchFamily="18" charset="0"/>
              </a:rPr>
              <a:t>B</a:t>
            </a:r>
            <a:endParaRPr lang="en-US" b="1" dirty="0">
              <a:solidFill>
                <a:schemeClr val="bg1"/>
              </a:solidFill>
              <a:effectLst>
                <a:outerShdw blurRad="38100" dist="38100" dir="2700000" algn="tl">
                  <a:srgbClr val="000000">
                    <a:alpha val="43137"/>
                  </a:srgbClr>
                </a:outerShdw>
              </a:effectLst>
              <a:latin typeface="Bookman Old Style" panose="02050604050505020204" pitchFamily="18" charset="0"/>
            </a:endParaRPr>
          </a:p>
        </p:txBody>
      </p:sp>
      <p:cxnSp>
        <p:nvCxnSpPr>
          <p:cNvPr id="174" name="Straight Arrow Connector 173"/>
          <p:cNvCxnSpPr/>
          <p:nvPr/>
        </p:nvCxnSpPr>
        <p:spPr>
          <a:xfrm flipV="1">
            <a:off x="2734304" y="1887780"/>
            <a:ext cx="2546" cy="392968"/>
          </a:xfrm>
          <a:prstGeom prst="straightConnector1">
            <a:avLst/>
          </a:prstGeom>
          <a:ln w="28575">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V="1">
            <a:off x="4289726" y="2041768"/>
            <a:ext cx="6049" cy="239107"/>
          </a:xfrm>
          <a:prstGeom prst="straightConnector1">
            <a:avLst/>
          </a:prstGeom>
          <a:ln w="28575">
            <a:solidFill>
              <a:srgbClr val="FFC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121484" y="1669018"/>
            <a:ext cx="425116" cy="369332"/>
            <a:chOff x="4701540" y="2876550"/>
            <a:chExt cx="425116" cy="369332"/>
          </a:xfrm>
        </p:grpSpPr>
        <p:sp>
          <p:nvSpPr>
            <p:cNvPr id="177" name="Rectangle 176"/>
            <p:cNvSpPr/>
            <p:nvPr/>
          </p:nvSpPr>
          <p:spPr>
            <a:xfrm>
              <a:off x="4701540" y="2876550"/>
              <a:ext cx="425116" cy="369332"/>
            </a:xfrm>
            <a:prstGeom prst="rect">
              <a:avLst/>
            </a:prstGeom>
          </p:spPr>
          <p:txBody>
            <a:bodyPr wrap="square">
              <a:spAutoFit/>
            </a:bodyPr>
            <a:lstStyle/>
            <a:p>
              <a:r>
                <a:rPr lang="en-US" b="1" dirty="0" smtClean="0">
                  <a:solidFill>
                    <a:schemeClr val="bg1"/>
                  </a:solidFill>
                  <a:latin typeface="Bookman Old Style" pitchFamily="18" charset="0"/>
                  <a:cs typeface="Times New Roman" pitchFamily="18" charset="0"/>
                </a:rPr>
                <a:t>A</a:t>
              </a:r>
              <a:endParaRPr lang="en-US" dirty="0">
                <a:solidFill>
                  <a:schemeClr val="bg1"/>
                </a:solidFill>
              </a:endParaRPr>
            </a:p>
          </p:txBody>
        </p:sp>
        <p:cxnSp>
          <p:nvCxnSpPr>
            <p:cNvPr id="178" name="Straight Connector 177"/>
            <p:cNvCxnSpPr/>
            <p:nvPr/>
          </p:nvCxnSpPr>
          <p:spPr>
            <a:xfrm>
              <a:off x="4953000" y="2966084"/>
              <a:ext cx="0" cy="740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p:nvGrpSpPr>
        <p:grpSpPr>
          <a:xfrm>
            <a:off x="4121484" y="2319156"/>
            <a:ext cx="425116" cy="369332"/>
            <a:chOff x="4701540" y="2876550"/>
            <a:chExt cx="425116" cy="369332"/>
          </a:xfrm>
        </p:grpSpPr>
        <p:sp>
          <p:nvSpPr>
            <p:cNvPr id="180" name="Rectangle 179"/>
            <p:cNvSpPr/>
            <p:nvPr/>
          </p:nvSpPr>
          <p:spPr>
            <a:xfrm>
              <a:off x="4701540" y="2876550"/>
              <a:ext cx="425116" cy="369332"/>
            </a:xfrm>
            <a:prstGeom prst="rect">
              <a:avLst/>
            </a:prstGeom>
          </p:spPr>
          <p:txBody>
            <a:bodyPr wrap="square">
              <a:spAutoFit/>
            </a:bodyPr>
            <a:lstStyle/>
            <a:p>
              <a:r>
                <a:rPr lang="en-US" b="1" dirty="0" smtClean="0">
                  <a:solidFill>
                    <a:schemeClr val="bg1"/>
                  </a:solidFill>
                  <a:latin typeface="Bookman Old Style" pitchFamily="18" charset="0"/>
                  <a:cs typeface="Times New Roman" pitchFamily="18" charset="0"/>
                </a:rPr>
                <a:t>B</a:t>
              </a:r>
              <a:endParaRPr lang="en-US" dirty="0">
                <a:solidFill>
                  <a:schemeClr val="bg1"/>
                </a:solidFill>
              </a:endParaRPr>
            </a:p>
          </p:txBody>
        </p:sp>
        <p:cxnSp>
          <p:nvCxnSpPr>
            <p:cNvPr id="181" name="Straight Connector 180"/>
            <p:cNvCxnSpPr/>
            <p:nvPr/>
          </p:nvCxnSpPr>
          <p:spPr>
            <a:xfrm>
              <a:off x="4972052" y="2966084"/>
              <a:ext cx="0" cy="740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82" name="Flowchart: Connector 181"/>
          <p:cNvSpPr/>
          <p:nvPr/>
        </p:nvSpPr>
        <p:spPr>
          <a:xfrm>
            <a:off x="6220432" y="2223441"/>
            <a:ext cx="109728" cy="109728"/>
          </a:xfrm>
          <a:prstGeom prst="flowChartConnector">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3" name="Flowchart: Connector 182"/>
          <p:cNvSpPr/>
          <p:nvPr/>
        </p:nvSpPr>
        <p:spPr>
          <a:xfrm>
            <a:off x="4920664" y="2223441"/>
            <a:ext cx="109728" cy="109728"/>
          </a:xfrm>
          <a:prstGeom prst="flowChartConnector">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84" name="Flowchart: Connector 183"/>
          <p:cNvSpPr/>
          <p:nvPr/>
        </p:nvSpPr>
        <p:spPr>
          <a:xfrm>
            <a:off x="3589367" y="2223441"/>
            <a:ext cx="109728" cy="109728"/>
          </a:xfrm>
          <a:prstGeom prst="flowChartConnector">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cxnSp>
        <p:nvCxnSpPr>
          <p:cNvPr id="185" name="Straight Connector 184"/>
          <p:cNvCxnSpPr/>
          <p:nvPr/>
        </p:nvCxnSpPr>
        <p:spPr>
          <a:xfrm>
            <a:off x="1933575" y="1275005"/>
            <a:ext cx="1752600" cy="608564"/>
          </a:xfrm>
          <a:prstGeom prst="line">
            <a:avLst/>
          </a:prstGeom>
          <a:ln w="25400">
            <a:solidFill>
              <a:srgbClr val="00FFFF"/>
            </a:solidFill>
            <a:head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12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strVal val="4*#ppt_w"/>
                                          </p:val>
                                        </p:tav>
                                        <p:tav tm="100000">
                                          <p:val>
                                            <p:strVal val="#ppt_w"/>
                                          </p:val>
                                        </p:tav>
                                      </p:tavLst>
                                    </p:anim>
                                    <p:anim calcmode="lin" valueType="num">
                                      <p:cBhvr>
                                        <p:cTn id="8" dur="500" fill="hold"/>
                                        <p:tgtEl>
                                          <p:spTgt spid="20"/>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out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fade">
                                      <p:cBhvr>
                                        <p:cTn id="18" dur="1000"/>
                                        <p:tgtEl>
                                          <p:spTgt spid="1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2"/>
                                        </p:tgtEl>
                                        <p:attrNameLst>
                                          <p:attrName>style.visibility</p:attrName>
                                        </p:attrNameLst>
                                      </p:cBhvr>
                                      <p:to>
                                        <p:strVal val="visible"/>
                                      </p:to>
                                    </p:set>
                                    <p:animEffect transition="in" filter="fade">
                                      <p:cBhvr>
                                        <p:cTn id="21" dur="1000"/>
                                        <p:tgtEl>
                                          <p:spTgt spid="18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8"/>
                                        </p:tgtEl>
                                        <p:attrNameLst>
                                          <p:attrName>style.visibility</p:attrName>
                                        </p:attrNameLst>
                                      </p:cBhvr>
                                      <p:to>
                                        <p:strVal val="visible"/>
                                      </p:to>
                                    </p:set>
                                    <p:animEffect transition="in" filter="fade">
                                      <p:cBhvr>
                                        <p:cTn id="24" dur="1000"/>
                                        <p:tgtEl>
                                          <p:spTgt spid="16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fade">
                                      <p:cBhvr>
                                        <p:cTn id="27" dur="1000"/>
                                        <p:tgtEl>
                                          <p:spTgt spid="1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9"/>
                                        </p:tgtEl>
                                        <p:attrNameLst>
                                          <p:attrName>style.visibility</p:attrName>
                                        </p:attrNameLst>
                                      </p:cBhvr>
                                      <p:to>
                                        <p:strVal val="visible"/>
                                      </p:to>
                                    </p:set>
                                    <p:animEffect transition="in" filter="fade">
                                      <p:cBhvr>
                                        <p:cTn id="30" dur="1000"/>
                                        <p:tgtEl>
                                          <p:spTgt spid="16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4"/>
                                        </p:tgtEl>
                                        <p:attrNameLst>
                                          <p:attrName>style.visibility</p:attrName>
                                        </p:attrNameLst>
                                      </p:cBhvr>
                                      <p:to>
                                        <p:strVal val="visible"/>
                                      </p:to>
                                    </p:set>
                                    <p:animEffect transition="in" filter="fade">
                                      <p:cBhvr>
                                        <p:cTn id="33" dur="1000"/>
                                        <p:tgtEl>
                                          <p:spTgt spid="18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0"/>
                                        </p:tgtEl>
                                        <p:attrNameLst>
                                          <p:attrName>style.visibility</p:attrName>
                                        </p:attrNameLst>
                                      </p:cBhvr>
                                      <p:to>
                                        <p:strVal val="visible"/>
                                      </p:to>
                                    </p:set>
                                    <p:animEffect transition="in" filter="fade">
                                      <p:cBhvr>
                                        <p:cTn id="36" dur="1000"/>
                                        <p:tgtEl>
                                          <p:spTgt spid="17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1"/>
                                        </p:tgtEl>
                                        <p:attrNameLst>
                                          <p:attrName>style.visibility</p:attrName>
                                        </p:attrNameLst>
                                      </p:cBhvr>
                                      <p:to>
                                        <p:strVal val="visible"/>
                                      </p:to>
                                    </p:set>
                                    <p:animEffect transition="in" filter="fade">
                                      <p:cBhvr>
                                        <p:cTn id="39" dur="1000"/>
                                        <p:tgtEl>
                                          <p:spTgt spid="171"/>
                                        </p:tgtEl>
                                      </p:cBhvr>
                                    </p:animEffect>
                                  </p:childTnLst>
                                </p:cTn>
                              </p:par>
                              <p:par>
                                <p:cTn id="40" presetID="10" presetClass="entr" presetSubtype="0" fill="hold" nodeType="withEffect">
                                  <p:stCondLst>
                                    <p:cond delay="0"/>
                                  </p:stCondLst>
                                  <p:childTnLst>
                                    <p:set>
                                      <p:cBhvr>
                                        <p:cTn id="41" dur="1" fill="hold">
                                          <p:stCondLst>
                                            <p:cond delay="0"/>
                                          </p:stCondLst>
                                        </p:cTn>
                                        <p:tgtEl>
                                          <p:spTgt spid="154"/>
                                        </p:tgtEl>
                                        <p:attrNameLst>
                                          <p:attrName>style.visibility</p:attrName>
                                        </p:attrNameLst>
                                      </p:cBhvr>
                                      <p:to>
                                        <p:strVal val="visible"/>
                                      </p:to>
                                    </p:set>
                                    <p:animEffect transition="in" filter="fade">
                                      <p:cBhvr>
                                        <p:cTn id="42" dur="1000"/>
                                        <p:tgtEl>
                                          <p:spTgt spid="1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74"/>
                                        </p:tgtEl>
                                        <p:attrNameLst>
                                          <p:attrName>style.visibility</p:attrName>
                                        </p:attrNameLst>
                                      </p:cBhvr>
                                      <p:to>
                                        <p:strVal val="visible"/>
                                      </p:to>
                                    </p:set>
                                    <p:animEffect transition="in" filter="wipe(down)">
                                      <p:cBhvr>
                                        <p:cTn id="47" dur="1000"/>
                                        <p:tgtEl>
                                          <p:spTgt spid="174"/>
                                        </p:tgtEl>
                                      </p:cBhvr>
                                    </p:animEffect>
                                  </p:childTnLst>
                                </p:cTn>
                              </p:par>
                            </p:childTnLst>
                          </p:cTn>
                        </p:par>
                        <p:par>
                          <p:cTn id="48" fill="hold">
                            <p:stCondLst>
                              <p:cond delay="1000"/>
                            </p:stCondLst>
                            <p:childTnLst>
                              <p:par>
                                <p:cTn id="49" presetID="53" presetClass="entr" presetSubtype="0" fill="hold" grpId="0" nodeType="afterEffect">
                                  <p:stCondLst>
                                    <p:cond delay="0"/>
                                  </p:stCondLst>
                                  <p:childTnLst>
                                    <p:set>
                                      <p:cBhvr>
                                        <p:cTn id="50" dur="1" fill="hold">
                                          <p:stCondLst>
                                            <p:cond delay="0"/>
                                          </p:stCondLst>
                                        </p:cTn>
                                        <p:tgtEl>
                                          <p:spTgt spid="172"/>
                                        </p:tgtEl>
                                        <p:attrNameLst>
                                          <p:attrName>style.visibility</p:attrName>
                                        </p:attrNameLst>
                                      </p:cBhvr>
                                      <p:to>
                                        <p:strVal val="visible"/>
                                      </p:to>
                                    </p:set>
                                    <p:anim calcmode="lin" valueType="num">
                                      <p:cBhvr>
                                        <p:cTn id="51" dur="500" fill="hold"/>
                                        <p:tgtEl>
                                          <p:spTgt spid="172"/>
                                        </p:tgtEl>
                                        <p:attrNameLst>
                                          <p:attrName>ppt_w</p:attrName>
                                        </p:attrNameLst>
                                      </p:cBhvr>
                                      <p:tavLst>
                                        <p:tav tm="0">
                                          <p:val>
                                            <p:fltVal val="0"/>
                                          </p:val>
                                        </p:tav>
                                        <p:tav tm="100000">
                                          <p:val>
                                            <p:strVal val="#ppt_w"/>
                                          </p:val>
                                        </p:tav>
                                      </p:tavLst>
                                    </p:anim>
                                    <p:anim calcmode="lin" valueType="num">
                                      <p:cBhvr>
                                        <p:cTn id="52" dur="500" fill="hold"/>
                                        <p:tgtEl>
                                          <p:spTgt spid="172"/>
                                        </p:tgtEl>
                                        <p:attrNameLst>
                                          <p:attrName>ppt_h</p:attrName>
                                        </p:attrNameLst>
                                      </p:cBhvr>
                                      <p:tavLst>
                                        <p:tav tm="0">
                                          <p:val>
                                            <p:fltVal val="0"/>
                                          </p:val>
                                        </p:tav>
                                        <p:tav tm="100000">
                                          <p:val>
                                            <p:strVal val="#ppt_h"/>
                                          </p:val>
                                        </p:tav>
                                      </p:tavLst>
                                    </p:anim>
                                    <p:animEffect transition="in" filter="fade">
                                      <p:cBhvr>
                                        <p:cTn id="53" dur="500"/>
                                        <p:tgtEl>
                                          <p:spTgt spid="172"/>
                                        </p:tgtEl>
                                      </p:cBhvr>
                                    </p:animEffect>
                                  </p:childTnLst>
                                </p:cTn>
                              </p:par>
                              <p:par>
                                <p:cTn id="54" presetID="53" presetClass="entr" presetSubtype="0" fill="hold" grpId="0" nodeType="withEffect">
                                  <p:stCondLst>
                                    <p:cond delay="0"/>
                                  </p:stCondLst>
                                  <p:childTnLst>
                                    <p:set>
                                      <p:cBhvr>
                                        <p:cTn id="55" dur="1" fill="hold">
                                          <p:stCondLst>
                                            <p:cond delay="0"/>
                                          </p:stCondLst>
                                        </p:cTn>
                                        <p:tgtEl>
                                          <p:spTgt spid="173"/>
                                        </p:tgtEl>
                                        <p:attrNameLst>
                                          <p:attrName>style.visibility</p:attrName>
                                        </p:attrNameLst>
                                      </p:cBhvr>
                                      <p:to>
                                        <p:strVal val="visible"/>
                                      </p:to>
                                    </p:set>
                                    <p:anim calcmode="lin" valueType="num">
                                      <p:cBhvr>
                                        <p:cTn id="56" dur="500" fill="hold"/>
                                        <p:tgtEl>
                                          <p:spTgt spid="173"/>
                                        </p:tgtEl>
                                        <p:attrNameLst>
                                          <p:attrName>ppt_w</p:attrName>
                                        </p:attrNameLst>
                                      </p:cBhvr>
                                      <p:tavLst>
                                        <p:tav tm="0">
                                          <p:val>
                                            <p:fltVal val="0"/>
                                          </p:val>
                                        </p:tav>
                                        <p:tav tm="100000">
                                          <p:val>
                                            <p:strVal val="#ppt_w"/>
                                          </p:val>
                                        </p:tav>
                                      </p:tavLst>
                                    </p:anim>
                                    <p:anim calcmode="lin" valueType="num">
                                      <p:cBhvr>
                                        <p:cTn id="57" dur="500" fill="hold"/>
                                        <p:tgtEl>
                                          <p:spTgt spid="173"/>
                                        </p:tgtEl>
                                        <p:attrNameLst>
                                          <p:attrName>ppt_h</p:attrName>
                                        </p:attrNameLst>
                                      </p:cBhvr>
                                      <p:tavLst>
                                        <p:tav tm="0">
                                          <p:val>
                                            <p:fltVal val="0"/>
                                          </p:val>
                                        </p:tav>
                                        <p:tav tm="100000">
                                          <p:val>
                                            <p:strVal val="#ppt_h"/>
                                          </p:val>
                                        </p:tav>
                                      </p:tavLst>
                                    </p:anim>
                                    <p:animEffect transition="in" filter="fade">
                                      <p:cBhvr>
                                        <p:cTn id="58" dur="500"/>
                                        <p:tgtEl>
                                          <p:spTgt spid="173"/>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xit" presetSubtype="21" fill="hold" nodeType="clickEffect">
                                  <p:stCondLst>
                                    <p:cond delay="0"/>
                                  </p:stCondLst>
                                  <p:childTnLst>
                                    <p:animEffect transition="out" filter="barn(inVertical)">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50"/>
                                        </p:tgtEl>
                                        <p:attrNameLst>
                                          <p:attrName>style.visibility</p:attrName>
                                        </p:attrNameLst>
                                      </p:cBhvr>
                                      <p:to>
                                        <p:strVal val="visible"/>
                                      </p:to>
                                    </p:set>
                                    <p:animEffect transition="in" filter="wipe(left)">
                                      <p:cBhvr>
                                        <p:cTn id="68" dur="1000"/>
                                        <p:tgtEl>
                                          <p:spTgt spid="15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185"/>
                                        </p:tgtEl>
                                        <p:attrNameLst>
                                          <p:attrName>style.visibility</p:attrName>
                                        </p:attrNameLst>
                                      </p:cBhvr>
                                      <p:to>
                                        <p:strVal val="visible"/>
                                      </p:to>
                                    </p:set>
                                    <p:animEffect transition="in" filter="wipe(right)">
                                      <p:cBhvr>
                                        <p:cTn id="73" dur="1000"/>
                                        <p:tgtEl>
                                          <p:spTgt spid="18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149"/>
                                        </p:tgtEl>
                                        <p:attrNameLst>
                                          <p:attrName>style.visibility</p:attrName>
                                        </p:attrNameLst>
                                      </p:cBhvr>
                                      <p:to>
                                        <p:strVal val="visible"/>
                                      </p:to>
                                    </p:set>
                                    <p:animEffect transition="in" filter="wipe(left)">
                                      <p:cBhvr>
                                        <p:cTn id="77" dur="1000"/>
                                        <p:tgtEl>
                                          <p:spTgt spid="14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139"/>
                                        </p:tgtEl>
                                        <p:attrNameLst>
                                          <p:attrName>style.visibility</p:attrName>
                                        </p:attrNameLst>
                                      </p:cBhvr>
                                      <p:to>
                                        <p:strVal val="visible"/>
                                      </p:to>
                                    </p:set>
                                    <p:animEffect transition="in" filter="wipe(left)">
                                      <p:cBhvr>
                                        <p:cTn id="82" dur="500"/>
                                        <p:tgtEl>
                                          <p:spTgt spid="13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142"/>
                                        </p:tgtEl>
                                        <p:attrNameLst>
                                          <p:attrName>style.visibility</p:attrName>
                                        </p:attrNameLst>
                                      </p:cBhvr>
                                      <p:to>
                                        <p:strVal val="visible"/>
                                      </p:to>
                                    </p:set>
                                    <p:animEffect transition="in" filter="wipe(left)">
                                      <p:cBhvr>
                                        <p:cTn id="86" dur="1000"/>
                                        <p:tgtEl>
                                          <p:spTgt spid="142"/>
                                        </p:tgtEl>
                                      </p:cBhvr>
                                    </p:animEffect>
                                  </p:childTnLst>
                                </p:cTn>
                              </p:par>
                            </p:childTnLst>
                          </p:cTn>
                        </p:par>
                        <p:par>
                          <p:cTn id="87" fill="hold">
                            <p:stCondLst>
                              <p:cond delay="1500"/>
                            </p:stCondLst>
                            <p:childTnLst>
                              <p:par>
                                <p:cTn id="88" presetID="22" presetClass="entr" presetSubtype="2" fill="hold" nodeType="afterEffect">
                                  <p:stCondLst>
                                    <p:cond delay="0"/>
                                  </p:stCondLst>
                                  <p:childTnLst>
                                    <p:set>
                                      <p:cBhvr>
                                        <p:cTn id="89" dur="1" fill="hold">
                                          <p:stCondLst>
                                            <p:cond delay="0"/>
                                          </p:stCondLst>
                                        </p:cTn>
                                        <p:tgtEl>
                                          <p:spTgt spid="138"/>
                                        </p:tgtEl>
                                        <p:attrNameLst>
                                          <p:attrName>style.visibility</p:attrName>
                                        </p:attrNameLst>
                                      </p:cBhvr>
                                      <p:to>
                                        <p:strVal val="visible"/>
                                      </p:to>
                                    </p:set>
                                    <p:animEffect transition="in" filter="wipe(right)">
                                      <p:cBhvr>
                                        <p:cTn id="90" dur="1000"/>
                                        <p:tgtEl>
                                          <p:spTgt spid="13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175"/>
                                        </p:tgtEl>
                                        <p:attrNameLst>
                                          <p:attrName>style.visibility</p:attrName>
                                        </p:attrNameLst>
                                      </p:cBhvr>
                                      <p:to>
                                        <p:strVal val="visible"/>
                                      </p:to>
                                    </p:set>
                                    <p:animEffect transition="in" filter="wipe(down)">
                                      <p:cBhvr>
                                        <p:cTn id="95" dur="1000"/>
                                        <p:tgtEl>
                                          <p:spTgt spid="175"/>
                                        </p:tgtEl>
                                      </p:cBhvr>
                                    </p:animEffect>
                                  </p:childTnLst>
                                </p:cTn>
                              </p:par>
                            </p:childTnLst>
                          </p:cTn>
                        </p:par>
                        <p:par>
                          <p:cTn id="96" fill="hold">
                            <p:stCondLst>
                              <p:cond delay="1000"/>
                            </p:stCondLst>
                            <p:childTnLst>
                              <p:par>
                                <p:cTn id="97" presetID="1" presetClass="entr" presetSubtype="0" fill="hold" nodeType="afterEffect">
                                  <p:stCondLst>
                                    <p:cond delay="0"/>
                                  </p:stCondLst>
                                  <p:childTnLst>
                                    <p:set>
                                      <p:cBhvr>
                                        <p:cTn id="98" dur="1" fill="hold">
                                          <p:stCondLst>
                                            <p:cond delay="0"/>
                                          </p:stCondLst>
                                        </p:cTn>
                                        <p:tgtEl>
                                          <p:spTgt spid="17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7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grpId="0" nodeType="click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up)">
                                      <p:cBhvr>
                                        <p:cTn id="105" dur="500"/>
                                        <p:tgtEl>
                                          <p:spTgt spid="75"/>
                                        </p:tgtEl>
                                      </p:cBhvr>
                                    </p:animEffect>
                                  </p:childTnLst>
                                </p:cTn>
                              </p:par>
                            </p:childTnLst>
                          </p:cTn>
                        </p:par>
                        <p:par>
                          <p:cTn id="106" fill="hold">
                            <p:stCondLst>
                              <p:cond delay="500"/>
                            </p:stCondLst>
                            <p:childTnLst>
                              <p:par>
                                <p:cTn id="107" presetID="16" presetClass="entr" presetSubtype="21" fill="hold" grpId="0" nodeType="afterEffect">
                                  <p:stCondLst>
                                    <p:cond delay="0"/>
                                  </p:stCondLst>
                                  <p:childTnLst>
                                    <p:set>
                                      <p:cBhvr>
                                        <p:cTn id="108" dur="1" fill="hold">
                                          <p:stCondLst>
                                            <p:cond delay="0"/>
                                          </p:stCondLst>
                                        </p:cTn>
                                        <p:tgtEl>
                                          <p:spTgt spid="77"/>
                                        </p:tgtEl>
                                        <p:attrNameLst>
                                          <p:attrName>style.visibility</p:attrName>
                                        </p:attrNameLst>
                                      </p:cBhvr>
                                      <p:to>
                                        <p:strVal val="visible"/>
                                      </p:to>
                                    </p:set>
                                    <p:animEffect transition="in" filter="barn(inVertical)">
                                      <p:cBhvr>
                                        <p:cTn id="109" dur="500"/>
                                        <p:tgtEl>
                                          <p:spTgt spid="77"/>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grpId="0" nodeType="clickEffect">
                                  <p:stCondLst>
                                    <p:cond delay="0"/>
                                  </p:stCondLst>
                                  <p:childTnLst>
                                    <p:set>
                                      <p:cBhvr>
                                        <p:cTn id="113" dur="1" fill="hold">
                                          <p:stCondLst>
                                            <p:cond delay="0"/>
                                          </p:stCondLst>
                                        </p:cTn>
                                        <p:tgtEl>
                                          <p:spTgt spid="78"/>
                                        </p:tgtEl>
                                        <p:attrNameLst>
                                          <p:attrName>style.visibility</p:attrName>
                                        </p:attrNameLst>
                                      </p:cBhvr>
                                      <p:to>
                                        <p:strVal val="visible"/>
                                      </p:to>
                                    </p:set>
                                    <p:animEffect transition="in" filter="barn(inVertical)">
                                      <p:cBhvr>
                                        <p:cTn id="114" dur="500"/>
                                        <p:tgtEl>
                                          <p:spTgt spid="78"/>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8" fill="hold" grpId="0" nodeType="clickEffect">
                                  <p:stCondLst>
                                    <p:cond delay="0"/>
                                  </p:stCondLst>
                                  <p:childTnLst>
                                    <p:set>
                                      <p:cBhvr>
                                        <p:cTn id="118" dur="1" fill="hold">
                                          <p:stCondLst>
                                            <p:cond delay="0"/>
                                          </p:stCondLst>
                                        </p:cTn>
                                        <p:tgtEl>
                                          <p:spTgt spid="76"/>
                                        </p:tgtEl>
                                        <p:attrNameLst>
                                          <p:attrName>style.visibility</p:attrName>
                                        </p:attrNameLst>
                                      </p:cBhvr>
                                      <p:to>
                                        <p:strVal val="visible"/>
                                      </p:to>
                                    </p:set>
                                    <p:anim calcmode="lin" valueType="num">
                                      <p:cBhvr additive="base">
                                        <p:cTn id="119" dur="500"/>
                                        <p:tgtEl>
                                          <p:spTgt spid="76"/>
                                        </p:tgtEl>
                                        <p:attrNameLst>
                                          <p:attrName>ppt_x</p:attrName>
                                        </p:attrNameLst>
                                      </p:cBhvr>
                                      <p:tavLst>
                                        <p:tav tm="0">
                                          <p:val>
                                            <p:strVal val="#ppt_x-#ppt_w*1.125000"/>
                                          </p:val>
                                        </p:tav>
                                        <p:tav tm="100000">
                                          <p:val>
                                            <p:strVal val="#ppt_x"/>
                                          </p:val>
                                        </p:tav>
                                      </p:tavLst>
                                    </p:anim>
                                    <p:animEffect transition="in" filter="wipe(right)">
                                      <p:cBhvr>
                                        <p:cTn id="120" dur="500"/>
                                        <p:tgtEl>
                                          <p:spTgt spid="76"/>
                                        </p:tgtEl>
                                      </p:cBhvr>
                                    </p:animEffect>
                                  </p:childTnLst>
                                </p:cTn>
                              </p:par>
                            </p:childTnLst>
                          </p:cTn>
                        </p:par>
                      </p:childTnLst>
                    </p:cTn>
                  </p:par>
                  <p:par>
                    <p:cTn id="121" fill="hold">
                      <p:stCondLst>
                        <p:cond delay="indefinite"/>
                      </p:stCondLst>
                      <p:childTnLst>
                        <p:par>
                          <p:cTn id="122" fill="hold">
                            <p:stCondLst>
                              <p:cond delay="0"/>
                            </p:stCondLst>
                            <p:childTnLst>
                              <p:par>
                                <p:cTn id="123" presetID="12" presetClass="entr" presetSubtype="1" fill="hold" grpId="0" nodeType="clickEffect">
                                  <p:stCondLst>
                                    <p:cond delay="0"/>
                                  </p:stCondLst>
                                  <p:childTnLst>
                                    <p:set>
                                      <p:cBhvr>
                                        <p:cTn id="124" dur="1" fill="hold">
                                          <p:stCondLst>
                                            <p:cond delay="0"/>
                                          </p:stCondLst>
                                        </p:cTn>
                                        <p:tgtEl>
                                          <p:spTgt spid="79"/>
                                        </p:tgtEl>
                                        <p:attrNameLst>
                                          <p:attrName>style.visibility</p:attrName>
                                        </p:attrNameLst>
                                      </p:cBhvr>
                                      <p:to>
                                        <p:strVal val="visible"/>
                                      </p:to>
                                    </p:set>
                                    <p:anim calcmode="lin" valueType="num">
                                      <p:cBhvr additive="base">
                                        <p:cTn id="125" dur="500"/>
                                        <p:tgtEl>
                                          <p:spTgt spid="79"/>
                                        </p:tgtEl>
                                        <p:attrNameLst>
                                          <p:attrName>ppt_y</p:attrName>
                                        </p:attrNameLst>
                                      </p:cBhvr>
                                      <p:tavLst>
                                        <p:tav tm="0">
                                          <p:val>
                                            <p:strVal val="#ppt_y-#ppt_h*1.125000"/>
                                          </p:val>
                                        </p:tav>
                                        <p:tav tm="100000">
                                          <p:val>
                                            <p:strVal val="#ppt_y"/>
                                          </p:val>
                                        </p:tav>
                                      </p:tavLst>
                                    </p:anim>
                                    <p:animEffect transition="in" filter="wipe(down)">
                                      <p:cBhvr>
                                        <p:cTn id="126" dur="500"/>
                                        <p:tgtEl>
                                          <p:spTgt spid="79"/>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1" fill="hold" grpId="0" nodeType="clickEffect">
                                  <p:stCondLst>
                                    <p:cond delay="0"/>
                                  </p:stCondLst>
                                  <p:childTnLst>
                                    <p:set>
                                      <p:cBhvr>
                                        <p:cTn id="130" dur="1" fill="hold">
                                          <p:stCondLst>
                                            <p:cond delay="0"/>
                                          </p:stCondLst>
                                        </p:cTn>
                                        <p:tgtEl>
                                          <p:spTgt spid="80"/>
                                        </p:tgtEl>
                                        <p:attrNameLst>
                                          <p:attrName>style.visibility</p:attrName>
                                        </p:attrNameLst>
                                      </p:cBhvr>
                                      <p:to>
                                        <p:strVal val="visible"/>
                                      </p:to>
                                    </p:set>
                                    <p:anim calcmode="lin" valueType="num">
                                      <p:cBhvr additive="base">
                                        <p:cTn id="131" dur="500"/>
                                        <p:tgtEl>
                                          <p:spTgt spid="80"/>
                                        </p:tgtEl>
                                        <p:attrNameLst>
                                          <p:attrName>ppt_y</p:attrName>
                                        </p:attrNameLst>
                                      </p:cBhvr>
                                      <p:tavLst>
                                        <p:tav tm="0">
                                          <p:val>
                                            <p:strVal val="#ppt_y-#ppt_h*1.125000"/>
                                          </p:val>
                                        </p:tav>
                                        <p:tav tm="100000">
                                          <p:val>
                                            <p:strVal val="#ppt_y"/>
                                          </p:val>
                                        </p:tav>
                                      </p:tavLst>
                                    </p:anim>
                                    <p:animEffect transition="in" filter="wipe(down)">
                                      <p:cBhvr>
                                        <p:cTn id="132" dur="500"/>
                                        <p:tgtEl>
                                          <p:spTgt spid="80"/>
                                        </p:tgtEl>
                                      </p:cBhvr>
                                    </p:animEffect>
                                  </p:childTnLst>
                                </p:cTn>
                              </p:par>
                            </p:childTnLst>
                          </p:cTn>
                        </p:par>
                      </p:childTnLst>
                    </p:cTn>
                  </p:par>
                  <p:par>
                    <p:cTn id="133" fill="hold">
                      <p:stCondLst>
                        <p:cond delay="indefinite"/>
                      </p:stCondLst>
                      <p:childTnLst>
                        <p:par>
                          <p:cTn id="134" fill="hold">
                            <p:stCondLst>
                              <p:cond delay="0"/>
                            </p:stCondLst>
                            <p:childTnLst>
                              <p:par>
                                <p:cTn id="135" presetID="12" presetClass="entr" presetSubtype="1" fill="hold" grpId="0" nodeType="clickEffect">
                                  <p:stCondLst>
                                    <p:cond delay="0"/>
                                  </p:stCondLst>
                                  <p:childTnLst>
                                    <p:set>
                                      <p:cBhvr>
                                        <p:cTn id="136" dur="1" fill="hold">
                                          <p:stCondLst>
                                            <p:cond delay="0"/>
                                          </p:stCondLst>
                                        </p:cTn>
                                        <p:tgtEl>
                                          <p:spTgt spid="81"/>
                                        </p:tgtEl>
                                        <p:attrNameLst>
                                          <p:attrName>style.visibility</p:attrName>
                                        </p:attrNameLst>
                                      </p:cBhvr>
                                      <p:to>
                                        <p:strVal val="visible"/>
                                      </p:to>
                                    </p:set>
                                    <p:anim calcmode="lin" valueType="num">
                                      <p:cBhvr additive="base">
                                        <p:cTn id="137" dur="500"/>
                                        <p:tgtEl>
                                          <p:spTgt spid="81"/>
                                        </p:tgtEl>
                                        <p:attrNameLst>
                                          <p:attrName>ppt_y</p:attrName>
                                        </p:attrNameLst>
                                      </p:cBhvr>
                                      <p:tavLst>
                                        <p:tav tm="0">
                                          <p:val>
                                            <p:strVal val="#ppt_y-#ppt_h*1.125000"/>
                                          </p:val>
                                        </p:tav>
                                        <p:tav tm="100000">
                                          <p:val>
                                            <p:strVal val="#ppt_y"/>
                                          </p:val>
                                        </p:tav>
                                      </p:tavLst>
                                    </p:anim>
                                    <p:animEffect transition="in" filter="wipe(down)">
                                      <p:cBhvr>
                                        <p:cTn id="13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5" grpId="0" animBg="1"/>
      <p:bldP spid="76" grpId="0"/>
      <p:bldP spid="77" grpId="0"/>
      <p:bldP spid="78" grpId="0"/>
      <p:bldP spid="79" grpId="0"/>
      <p:bldP spid="80" grpId="0"/>
      <p:bldP spid="81" grpId="0"/>
      <p:bldP spid="168" grpId="0"/>
      <p:bldP spid="169" grpId="0"/>
      <p:bldP spid="170" grpId="0"/>
      <p:bldP spid="171" grpId="0" animBg="1"/>
      <p:bldP spid="172" grpId="0"/>
      <p:bldP spid="173" grpId="0"/>
      <p:bldP spid="182" grpId="0" animBg="1"/>
      <p:bldP spid="183" grpId="0" animBg="1"/>
      <p:bldP spid="18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ICSE (X)\FORCE\Raw\blue-white-gradient-Blue-gradient-HD-1920x1080-wallpaper-wp6003707.png_.jpg"/>
          <p:cNvPicPr>
            <a:picLocks noChangeAspect="1" noChangeArrowheads="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02433" y="-57323"/>
            <a:ext cx="9350455" cy="52597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40221" y="-11847"/>
            <a:ext cx="3863558" cy="984885"/>
          </a:xfrm>
          <a:prstGeom prst="rect">
            <a:avLst/>
          </a:prstGeom>
          <a:noFill/>
        </p:spPr>
        <p:txBody>
          <a:bodyPr wrap="none" rtlCol="0">
            <a:spAutoFit/>
          </a:bodyPr>
          <a:lstStyle/>
          <a:p>
            <a:pPr algn="ctr"/>
            <a:r>
              <a:rPr lang="en-US" sz="2800" dirty="0" smtClean="0">
                <a:solidFill>
                  <a:schemeClr val="bg1"/>
                </a:solidFill>
                <a:effectLst>
                  <a:outerShdw blurRad="38100" dist="38100" dir="2700000" algn="tl">
                    <a:srgbClr val="000000"/>
                  </a:outerShdw>
                </a:effectLst>
                <a:latin typeface="Tw Cen MT" panose="020B0602020104020603" pitchFamily="34" charset="0"/>
              </a:rPr>
              <a:t>USES OF A </a:t>
            </a:r>
          </a:p>
          <a:p>
            <a:pPr algn="ctr">
              <a:lnSpc>
                <a:spcPts val="3600"/>
              </a:lnSpc>
            </a:pPr>
            <a:r>
              <a:rPr lang="en-US" sz="4000" dirty="0" smtClean="0">
                <a:solidFill>
                  <a:schemeClr val="bg1"/>
                </a:solidFill>
                <a:effectLst>
                  <a:outerShdw blurRad="38100" dist="38100" dir="2700000" algn="tl">
                    <a:srgbClr val="000000"/>
                  </a:outerShdw>
                </a:effectLst>
                <a:latin typeface="Tw Cen MT" panose="020B0602020104020603" pitchFamily="34" charset="0"/>
              </a:rPr>
              <a:t>CONVEX MIRROR</a:t>
            </a:r>
            <a:endParaRPr lang="en-US" sz="4000" dirty="0">
              <a:solidFill>
                <a:schemeClr val="bg1"/>
              </a:solidFill>
              <a:effectLst>
                <a:outerShdw blurRad="38100" dist="38100" dir="2700000" algn="tl">
                  <a:srgbClr val="000000"/>
                </a:outerShdw>
              </a:effectLst>
              <a:latin typeface="Tw Cen MT" panose="020B0602020104020603" pitchFamily="34" charset="0"/>
            </a:endParaRPr>
          </a:p>
        </p:txBody>
      </p:sp>
      <p:sp>
        <p:nvSpPr>
          <p:cNvPr id="4" name="Rectangle 3"/>
          <p:cNvSpPr/>
          <p:nvPr/>
        </p:nvSpPr>
        <p:spPr>
          <a:xfrm>
            <a:off x="152400" y="1002992"/>
            <a:ext cx="8839200" cy="425758"/>
          </a:xfrm>
          <a:prstGeom prst="rect">
            <a:avLst/>
          </a:prstGeom>
        </p:spPr>
        <p:txBody>
          <a:bodyPr wrap="square">
            <a:spAutoFit/>
          </a:bodyPr>
          <a:lstStyle/>
          <a:p>
            <a:pPr>
              <a:lnSpc>
                <a:spcPts val="2600"/>
              </a:lnSpc>
            </a:pP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1. Convex mirror is used as a rear view </a:t>
            </a:r>
            <a:r>
              <a:rPr lang="en-US" sz="2800" dirty="0">
                <a:solidFill>
                  <a:srgbClr val="FFC000"/>
                </a:solidFill>
                <a:effectLst>
                  <a:outerShdw blurRad="38100" dist="38100" dir="2700000" algn="tl">
                    <a:srgbClr val="000000">
                      <a:alpha val="43137"/>
                    </a:srgbClr>
                  </a:outerShdw>
                </a:effectLst>
                <a:latin typeface="Tw Cen MT" panose="020B0602020104020603" pitchFamily="34" charset="0"/>
              </a:rPr>
              <a:t>mirror in vehicles</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a:t>
            </a:r>
          </a:p>
        </p:txBody>
      </p:sp>
      <p:sp>
        <p:nvSpPr>
          <p:cNvPr id="5" name="Rectangle 4"/>
          <p:cNvSpPr/>
          <p:nvPr/>
        </p:nvSpPr>
        <p:spPr>
          <a:xfrm>
            <a:off x="152400" y="1504950"/>
            <a:ext cx="8839200" cy="434543"/>
          </a:xfrm>
          <a:prstGeom prst="rect">
            <a:avLst/>
          </a:prstGeom>
        </p:spPr>
        <p:txBody>
          <a:bodyPr wrap="square">
            <a:spAutoFit/>
          </a:bodyPr>
          <a:lstStyle/>
          <a:p>
            <a:pPr>
              <a:lnSpc>
                <a:spcPts val="2600"/>
              </a:lnSpc>
            </a:pP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2</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 Big convex mirror are used as </a:t>
            </a:r>
            <a:r>
              <a:rPr lang="en-US" sz="2800" dirty="0">
                <a:solidFill>
                  <a:srgbClr val="FFC000"/>
                </a:solidFill>
                <a:effectLst>
                  <a:outerShdw blurRad="38100" dist="38100" dir="2700000" algn="tl">
                    <a:srgbClr val="000000">
                      <a:alpha val="43137"/>
                    </a:srgbClr>
                  </a:outerShdw>
                </a:effectLst>
                <a:latin typeface="Tw Cen MT" panose="020B0602020104020603" pitchFamily="34" charset="0"/>
              </a:rPr>
              <a:t>shop security mirrors</a:t>
            </a:r>
            <a:endParaRPr lang="en-US" sz="2000" dirty="0">
              <a:solidFill>
                <a:srgbClr val="FFC000"/>
              </a:solidFill>
              <a:effectLst>
                <a:outerShdw blurRad="38100" dist="38100" dir="2700000" algn="tl">
                  <a:srgbClr val="000000">
                    <a:alpha val="43137"/>
                  </a:srgbClr>
                </a:outerShdw>
              </a:effectLst>
              <a:latin typeface="Tw Cen MT" panose="020B0602020104020603" pitchFamily="34" charset="0"/>
            </a:endParaRPr>
          </a:p>
        </p:txBody>
      </p:sp>
      <p:grpSp>
        <p:nvGrpSpPr>
          <p:cNvPr id="7" name="Group 6"/>
          <p:cNvGrpSpPr/>
          <p:nvPr/>
        </p:nvGrpSpPr>
        <p:grpSpPr>
          <a:xfrm>
            <a:off x="-102433" y="-57323"/>
            <a:ext cx="9362547" cy="5348551"/>
            <a:chOff x="-102433" y="2724150"/>
            <a:chExt cx="9362547" cy="5348551"/>
          </a:xfrm>
        </p:grpSpPr>
        <p:pic>
          <p:nvPicPr>
            <p:cNvPr id="1026" name="Picture 2" descr="C:\Users\200313\Desktop\shutterstock_16001212.jpg"/>
            <p:cNvPicPr>
              <a:picLocks noChangeAspect="1" noChangeArrowheads="1"/>
            </p:cNvPicPr>
            <p:nvPr/>
          </p:nvPicPr>
          <p:blipFill rotWithShape="1">
            <a:blip r:embed="rId4">
              <a:extLst>
                <a:ext uri="{28A0092B-C50C-407E-A947-70E740481C1C}">
                  <a14:useLocalDpi xmlns:a14="http://schemas.microsoft.com/office/drawing/2010/main" val="0"/>
                </a:ext>
              </a:extLst>
            </a:blip>
            <a:srcRect t="9694" b="9670"/>
            <a:stretch/>
          </p:blipFill>
          <p:spPr bwMode="auto">
            <a:xfrm>
              <a:off x="-102433" y="2724150"/>
              <a:ext cx="9362547" cy="53485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16139" y="3084885"/>
              <a:ext cx="1337226" cy="677108"/>
            </a:xfrm>
            <a:prstGeom prst="rect">
              <a:avLst/>
            </a:prstGeom>
          </p:spPr>
          <p:txBody>
            <a:bodyPr wrap="none">
              <a:spAutoFit/>
            </a:bodyPr>
            <a:lstStyle/>
            <a:p>
              <a:r>
                <a:rPr lang="en-US" dirty="0" smtClean="0">
                  <a:effectLst>
                    <a:outerShdw blurRad="38100" dist="38100" dir="2700000" algn="tl">
                      <a:srgbClr val="000000">
                        <a:alpha val="43137"/>
                      </a:srgbClr>
                    </a:outerShdw>
                  </a:effectLst>
                  <a:latin typeface="Tw Cen MT" panose="020B0602020104020603" pitchFamily="34" charset="0"/>
                </a:rPr>
                <a:t>REAR VIEW</a:t>
              </a:r>
            </a:p>
            <a:p>
              <a:pPr>
                <a:lnSpc>
                  <a:spcPts val="2400"/>
                </a:lnSpc>
              </a:pPr>
              <a:r>
                <a:rPr lang="en-US" dirty="0" smtClean="0">
                  <a:effectLst>
                    <a:outerShdw blurRad="38100" dist="38100" dir="2700000" algn="tl">
                      <a:srgbClr val="000000">
                        <a:alpha val="43137"/>
                      </a:srgbClr>
                    </a:outerShdw>
                  </a:effectLst>
                  <a:latin typeface="Tw Cen MT" panose="020B0602020104020603" pitchFamily="34" charset="0"/>
                </a:rPr>
                <a:t> </a:t>
              </a:r>
              <a:r>
                <a:rPr lang="en-US" sz="2400" dirty="0" smtClean="0">
                  <a:effectLst>
                    <a:outerShdw blurRad="38100" dist="38100" dir="2700000" algn="tl">
                      <a:srgbClr val="000000">
                        <a:alpha val="43137"/>
                      </a:srgbClr>
                    </a:outerShdw>
                  </a:effectLst>
                  <a:latin typeface="Tw Cen MT" panose="020B0602020104020603" pitchFamily="34" charset="0"/>
                </a:rPr>
                <a:t>MIRROR </a:t>
              </a:r>
              <a:endParaRPr lang="en-US" dirty="0"/>
            </a:p>
          </p:txBody>
        </p:sp>
      </p:grpSp>
      <p:grpSp>
        <p:nvGrpSpPr>
          <p:cNvPr id="12" name="Group 11"/>
          <p:cNvGrpSpPr/>
          <p:nvPr/>
        </p:nvGrpSpPr>
        <p:grpSpPr>
          <a:xfrm>
            <a:off x="-102433" y="-49093"/>
            <a:ext cx="9468521" cy="5340322"/>
            <a:chOff x="-102433" y="-49093"/>
            <a:chExt cx="9468521" cy="5340322"/>
          </a:xfrm>
        </p:grpSpPr>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14942"/>
            <a:stretch/>
          </p:blipFill>
          <p:spPr bwMode="auto">
            <a:xfrm>
              <a:off x="-102433" y="-49093"/>
              <a:ext cx="9468521" cy="5340322"/>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182418" y="180956"/>
              <a:ext cx="2078182" cy="922020"/>
            </a:xfrm>
            <a:prstGeom prst="ellipse">
              <a:avLst/>
            </a:prstGeom>
            <a:solidFill>
              <a:schemeClr val="dk1">
                <a:alpha val="72000"/>
              </a:schemeClr>
            </a:solidFill>
            <a:ln>
              <a:noFill/>
            </a:ln>
            <a:effectLst>
              <a:softEdge rad="63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p:cNvSpPr/>
            <p:nvPr/>
          </p:nvSpPr>
          <p:spPr>
            <a:xfrm>
              <a:off x="381000" y="297000"/>
              <a:ext cx="1750799" cy="689932"/>
            </a:xfrm>
            <a:prstGeom prst="rect">
              <a:avLst/>
            </a:prstGeom>
          </p:spPr>
          <p:txBody>
            <a:bodyPr wrap="none">
              <a:spAutoFit/>
            </a:bodyPr>
            <a:lstStyle/>
            <a:p>
              <a:pPr algn="ct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SHOP SECURITY </a:t>
              </a:r>
            </a:p>
            <a:p>
              <a:pPr algn="ctr">
                <a:lnSpc>
                  <a:spcPts val="2500"/>
                </a:lnSpc>
              </a:pPr>
              <a:r>
                <a:rPr lang="en-US" sz="2400" dirty="0" smtClean="0">
                  <a:solidFill>
                    <a:schemeClr val="bg1"/>
                  </a:solidFill>
                  <a:effectLst>
                    <a:outerShdw blurRad="38100" dist="38100" dir="2700000" algn="tl">
                      <a:srgbClr val="000000">
                        <a:alpha val="43137"/>
                      </a:srgbClr>
                    </a:outerShdw>
                  </a:effectLst>
                  <a:latin typeface="Tw Cen MT" panose="020B0602020104020603" pitchFamily="34" charset="0"/>
                </a:rPr>
                <a:t>MIRROR </a:t>
              </a:r>
              <a:endParaRPr lang="en-US" dirty="0">
                <a:solidFill>
                  <a:schemeClr val="bg1"/>
                </a:solidFill>
              </a:endParaRPr>
            </a:p>
          </p:txBody>
        </p:sp>
      </p:grpSp>
    </p:spTree>
    <p:extLst>
      <p:ext uri="{BB962C8B-B14F-4D97-AF65-F5344CB8AC3E}">
        <p14:creationId xmlns:p14="http://schemas.microsoft.com/office/powerpoint/2010/main" val="294169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2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CBSE (X)\Light - Reflection and Refraction\Raw\900_Rizwana-Khan_Red to Black Gradient Background.jpg"/>
          <p:cNvPicPr>
            <a:picLocks noChangeArrowheads="1"/>
          </p:cNvPicPr>
          <p:nvPr/>
        </p:nvPicPr>
        <p:blipFill rotWithShape="1">
          <a:blip r:embed="rId2">
            <a:extLst>
              <a:ext uri="{28A0092B-C50C-407E-A947-70E740481C1C}">
                <a14:useLocalDpi xmlns:a14="http://schemas.microsoft.com/office/drawing/2010/main" val="0"/>
              </a:ext>
            </a:extLst>
          </a:blip>
          <a:srcRect b="39682"/>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flipV="1">
            <a:off x="0" y="0"/>
            <a:ext cx="9144000" cy="5143500"/>
          </a:xfrm>
          <a:prstGeom prst="rect">
            <a:avLst/>
          </a:prstGeom>
          <a:gradFill>
            <a:gsLst>
              <a:gs pos="0">
                <a:schemeClr val="tx1">
                  <a:lumMod val="0"/>
                  <a:alpha val="65000"/>
                </a:schemeClr>
              </a:gs>
              <a:gs pos="100000">
                <a:srgbClr val="D4DEFF">
                  <a:alpha val="0"/>
                </a:srgbClr>
              </a:gs>
            </a:gsLst>
            <a:lin ang="5400000" scaled="0"/>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C:\Users\200313\Desktop\0057089_i-pop-flexible-car-blind-spot-convex-side-rear-view-mirror.jpeg"/>
          <p:cNvPicPr>
            <a:picLocks noChangeAspect="1" noChangeArrowheads="1"/>
          </p:cNvPicPr>
          <p:nvPr/>
        </p:nvPicPr>
        <p:blipFill rotWithShape="1">
          <a:blip r:embed="rId3">
            <a:extLst>
              <a:ext uri="{28A0092B-C50C-407E-A947-70E740481C1C}">
                <a14:useLocalDpi xmlns:a14="http://schemas.microsoft.com/office/drawing/2010/main" val="0"/>
              </a:ext>
            </a:extLst>
          </a:blip>
          <a:srcRect b="24967"/>
          <a:stretch/>
        </p:blipFill>
        <p:spPr bwMode="auto">
          <a:xfrm>
            <a:off x="0" y="-2286"/>
            <a:ext cx="9144000" cy="5145786"/>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0" y="0"/>
            <a:ext cx="9144000" cy="5145786"/>
          </a:xfrm>
          <a:prstGeom prst="rect">
            <a:avLst/>
          </a:prstGeom>
          <a:solidFill>
            <a:schemeClr val="dk1">
              <a:alpha val="5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p:cNvSpPr/>
          <p:nvPr/>
        </p:nvSpPr>
        <p:spPr>
          <a:xfrm>
            <a:off x="3048000" y="137130"/>
            <a:ext cx="4648200" cy="784830"/>
          </a:xfrm>
          <a:prstGeom prst="rect">
            <a:avLst/>
          </a:prstGeom>
          <a:noFill/>
        </p:spPr>
        <p:txBody>
          <a:bodyPr wrap="square">
            <a:spAutoFit/>
          </a:bodyPr>
          <a:lstStyle/>
          <a:p>
            <a:pPr>
              <a:lnSpc>
                <a:spcPts val="2700"/>
              </a:lnSpc>
              <a:defRPr/>
            </a:pPr>
            <a:r>
              <a:rPr lang="en-US" sz="2800" kern="0" dirty="0">
                <a:effectLst>
                  <a:outerShdw blurRad="38100" dist="38100" dir="2700000" algn="tl">
                    <a:srgbClr val="000000"/>
                  </a:outerShdw>
                </a:effectLst>
                <a:latin typeface="Tw Cen MT" panose="020B0602020104020603" pitchFamily="34" charset="0"/>
                <a:cs typeface="Aharoni" panose="02010803020104030203" pitchFamily="2" charset="-79"/>
              </a:rPr>
              <a:t>Why is convex mirror used as rear  - view mirror in vehicles </a:t>
            </a:r>
            <a:r>
              <a:rPr lang="en-US" sz="2800" b="1" kern="0" dirty="0">
                <a:effectLst>
                  <a:outerShdw blurRad="38100" dist="38100" dir="2700000" algn="tl">
                    <a:srgbClr val="000000"/>
                  </a:outerShdw>
                </a:effectLst>
                <a:latin typeface="Tw Cen MT" panose="020B0602020104020603" pitchFamily="34" charset="0"/>
                <a:cs typeface="Aharoni" panose="02010803020104030203" pitchFamily="2" charset="-79"/>
              </a:rPr>
              <a:t>?</a:t>
            </a:r>
          </a:p>
        </p:txBody>
      </p:sp>
      <p:grpSp>
        <p:nvGrpSpPr>
          <p:cNvPr id="137" name="Group 136"/>
          <p:cNvGrpSpPr/>
          <p:nvPr/>
        </p:nvGrpSpPr>
        <p:grpSpPr>
          <a:xfrm>
            <a:off x="127002" y="649352"/>
            <a:ext cx="4336143" cy="3497198"/>
            <a:chOff x="127002" y="649352"/>
            <a:chExt cx="4336143" cy="3497198"/>
          </a:xfrm>
        </p:grpSpPr>
        <p:grpSp>
          <p:nvGrpSpPr>
            <p:cNvPr id="98" name="Group 97"/>
            <p:cNvGrpSpPr/>
            <p:nvPr/>
          </p:nvGrpSpPr>
          <p:grpSpPr>
            <a:xfrm rot="16200000">
              <a:off x="1489006" y="326119"/>
              <a:ext cx="1502373" cy="2148840"/>
              <a:chOff x="-1347784" y="-544832"/>
              <a:chExt cx="1502373" cy="2148840"/>
            </a:xfrm>
          </p:grpSpPr>
          <p:grpSp>
            <p:nvGrpSpPr>
              <p:cNvPr id="122" name="Group 121"/>
              <p:cNvGrpSpPr/>
              <p:nvPr/>
            </p:nvGrpSpPr>
            <p:grpSpPr>
              <a:xfrm>
                <a:off x="-1347784" y="-409535"/>
                <a:ext cx="548592" cy="1884547"/>
                <a:chOff x="-1347784" y="-409535"/>
                <a:chExt cx="548592" cy="1884547"/>
              </a:xfrm>
            </p:grpSpPr>
            <p:cxnSp>
              <p:nvCxnSpPr>
                <p:cNvPr id="124" name="Straight Connector 123"/>
                <p:cNvCxnSpPr/>
                <p:nvPr/>
              </p:nvCxnSpPr>
              <p:spPr>
                <a:xfrm flipH="1">
                  <a:off x="-1347784" y="521629"/>
                  <a:ext cx="1529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1335041" y="362456"/>
                  <a:ext cx="1529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1341413" y="679144"/>
                  <a:ext cx="1529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1309555" y="203282"/>
                  <a:ext cx="1529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1312401" y="838317"/>
                  <a:ext cx="1529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1267801" y="997490"/>
                  <a:ext cx="1529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1264276" y="44108"/>
                  <a:ext cx="1529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H="1">
                  <a:off x="-1194189" y="-115065"/>
                  <a:ext cx="1529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1202323" y="1156664"/>
                  <a:ext cx="1529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1106751" y="1315837"/>
                  <a:ext cx="1529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952108" y="1475012"/>
                  <a:ext cx="15291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094007" y="-274239"/>
                  <a:ext cx="1529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a:off x="-962341" y="-409535"/>
                  <a:ext cx="15291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3" name="Block Arc 122"/>
              <p:cNvSpPr/>
              <p:nvPr/>
            </p:nvSpPr>
            <p:spPr>
              <a:xfrm rot="16200000">
                <a:off x="-1669118" y="-219700"/>
                <a:ext cx="2148840" cy="1498575"/>
              </a:xfrm>
              <a:prstGeom prst="blockArc">
                <a:avLst>
                  <a:gd name="adj1" fmla="val 11484505"/>
                  <a:gd name="adj2" fmla="val 20892596"/>
                  <a:gd name="adj3" fmla="val 0"/>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100" name="Arc 99"/>
            <p:cNvSpPr/>
            <p:nvPr/>
          </p:nvSpPr>
          <p:spPr>
            <a:xfrm rot="8896198">
              <a:off x="2792194" y="1801487"/>
              <a:ext cx="365760" cy="365760"/>
            </a:xfrm>
            <a:prstGeom prst="arc">
              <a:avLst>
                <a:gd name="adj1" fmla="val 14311523"/>
                <a:gd name="adj2" fmla="val 20288452"/>
              </a:avLst>
            </a:prstGeom>
            <a:solidFill>
              <a:srgbClr val="FF00FF"/>
            </a:solid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1" name="Arc 100"/>
            <p:cNvSpPr/>
            <p:nvPr/>
          </p:nvSpPr>
          <p:spPr>
            <a:xfrm rot="8541138">
              <a:off x="1393758" y="1830520"/>
              <a:ext cx="365760" cy="365760"/>
            </a:xfrm>
            <a:prstGeom prst="arc">
              <a:avLst>
                <a:gd name="adj1" fmla="val 16533104"/>
                <a:gd name="adj2" fmla="val 287731"/>
              </a:avLst>
            </a:prstGeom>
            <a:solidFill>
              <a:srgbClr val="FF00FF"/>
            </a:solid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2" name="Group 101"/>
            <p:cNvGrpSpPr/>
            <p:nvPr/>
          </p:nvGrpSpPr>
          <p:grpSpPr>
            <a:xfrm rot="991542">
              <a:off x="219584" y="1989411"/>
              <a:ext cx="1379014" cy="932349"/>
              <a:chOff x="394074" y="1501767"/>
              <a:chExt cx="1379014" cy="932349"/>
            </a:xfrm>
          </p:grpSpPr>
          <p:cxnSp>
            <p:nvCxnSpPr>
              <p:cNvPr id="120" name="Straight Connector 119"/>
              <p:cNvCxnSpPr/>
              <p:nvPr/>
            </p:nvCxnSpPr>
            <p:spPr>
              <a:xfrm rot="20608458" flipH="1">
                <a:off x="394074" y="1501767"/>
                <a:ext cx="1379014" cy="93234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889271" y="2130336"/>
                <a:ext cx="73819" cy="79771"/>
              </a:xfrm>
              <a:prstGeom prst="line">
                <a:avLst/>
              </a:prstGeom>
              <a:ln w="254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1584829" y="2003417"/>
              <a:ext cx="673012" cy="1109765"/>
              <a:chOff x="1596217" y="1348607"/>
              <a:chExt cx="673012" cy="1109765"/>
            </a:xfrm>
          </p:grpSpPr>
          <p:cxnSp>
            <p:nvCxnSpPr>
              <p:cNvPr id="118" name="Straight Connector 117"/>
              <p:cNvCxnSpPr/>
              <p:nvPr/>
            </p:nvCxnSpPr>
            <p:spPr>
              <a:xfrm>
                <a:off x="1596217" y="1348607"/>
                <a:ext cx="673012" cy="110976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037184" y="2083325"/>
                <a:ext cx="25600" cy="42863"/>
              </a:xfrm>
              <a:prstGeom prst="line">
                <a:avLst/>
              </a:prstGeom>
              <a:ln w="254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2253078" y="1963514"/>
              <a:ext cx="721996" cy="1144905"/>
              <a:chOff x="2264466" y="1308704"/>
              <a:chExt cx="721996" cy="1144905"/>
            </a:xfrm>
          </p:grpSpPr>
          <p:cxnSp>
            <p:nvCxnSpPr>
              <p:cNvPr id="116" name="Straight Connector 115"/>
              <p:cNvCxnSpPr/>
              <p:nvPr/>
            </p:nvCxnSpPr>
            <p:spPr>
              <a:xfrm flipH="1">
                <a:off x="2264466" y="1308704"/>
                <a:ext cx="721996" cy="114490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2489892" y="2039272"/>
                <a:ext cx="36512" cy="64491"/>
              </a:xfrm>
              <a:prstGeom prst="line">
                <a:avLst/>
              </a:prstGeom>
              <a:ln w="254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5" name="Group 104"/>
            <p:cNvGrpSpPr/>
            <p:nvPr/>
          </p:nvGrpSpPr>
          <p:grpSpPr>
            <a:xfrm rot="20068336">
              <a:off x="2966971" y="1969426"/>
              <a:ext cx="1453138" cy="964086"/>
              <a:chOff x="2707165" y="1590952"/>
              <a:chExt cx="1453138" cy="964086"/>
            </a:xfrm>
          </p:grpSpPr>
          <p:cxnSp>
            <p:nvCxnSpPr>
              <p:cNvPr id="114" name="Straight Connector 113"/>
              <p:cNvCxnSpPr/>
              <p:nvPr/>
            </p:nvCxnSpPr>
            <p:spPr>
              <a:xfrm rot="1531664">
                <a:off x="2707165" y="1590952"/>
                <a:ext cx="1453138" cy="96408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531664" flipH="1" flipV="1">
                <a:off x="3344824" y="2008472"/>
                <a:ext cx="112781" cy="51577"/>
              </a:xfrm>
              <a:prstGeom prst="line">
                <a:avLst/>
              </a:prstGeom>
              <a:ln w="254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06" name="Straight Connector 105"/>
            <p:cNvCxnSpPr>
              <a:stCxn id="101" idx="1"/>
            </p:cNvCxnSpPr>
            <p:nvPr/>
          </p:nvCxnSpPr>
          <p:spPr>
            <a:xfrm flipH="1">
              <a:off x="1469912" y="2013400"/>
              <a:ext cx="106726" cy="37496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984921" y="2008180"/>
              <a:ext cx="127891" cy="38018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08" name="Picture 10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52716" b="87380" l="31470" r="68371">
                          <a14:foregroundMark x1="48882" y1="65016" x2="53834" y2="72204"/>
                          <a14:foregroundMark x1="42013" y1="66773" x2="46645" y2="68211"/>
                        </a14:backgroundRemoval>
                      </a14:imgEffect>
                    </a14:imgLayer>
                  </a14:imgProps>
                </a:ext>
                <a:ext uri="{28A0092B-C50C-407E-A947-70E740481C1C}">
                  <a14:useLocalDpi xmlns:a14="http://schemas.microsoft.com/office/drawing/2010/main" val="0"/>
                </a:ext>
              </a:extLst>
            </a:blip>
            <a:srcRect l="31940" t="52855" r="31940" b="12963"/>
            <a:stretch/>
          </p:blipFill>
          <p:spPr>
            <a:xfrm rot="16200000" flipH="1">
              <a:off x="2070358" y="3247008"/>
              <a:ext cx="419397" cy="396895"/>
            </a:xfrm>
            <a:prstGeom prst="rect">
              <a:avLst/>
            </a:prstGeom>
            <a:ln>
              <a:noFill/>
            </a:ln>
          </p:spPr>
        </p:pic>
        <p:cxnSp>
          <p:nvCxnSpPr>
            <p:cNvPr id="111" name="Straight Arrow Connector 110"/>
            <p:cNvCxnSpPr/>
            <p:nvPr/>
          </p:nvCxnSpPr>
          <p:spPr>
            <a:xfrm flipH="1">
              <a:off x="3115746" y="1855359"/>
              <a:ext cx="419875"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12" name="Arc 111"/>
            <p:cNvSpPr/>
            <p:nvPr/>
          </p:nvSpPr>
          <p:spPr>
            <a:xfrm rot="743229">
              <a:off x="127002" y="2290225"/>
              <a:ext cx="2377440" cy="1280160"/>
            </a:xfrm>
            <a:prstGeom prst="arc">
              <a:avLst>
                <a:gd name="adj1" fmla="val 1396123"/>
                <a:gd name="adj2" fmla="val 9926241"/>
              </a:avLst>
            </a:prstGeom>
            <a:ln w="28575">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3" name="Arc 112"/>
            <p:cNvSpPr/>
            <p:nvPr/>
          </p:nvSpPr>
          <p:spPr>
            <a:xfrm rot="20856771" flipH="1">
              <a:off x="2085705" y="2289687"/>
              <a:ext cx="2377440" cy="1280160"/>
            </a:xfrm>
            <a:prstGeom prst="arc">
              <a:avLst>
                <a:gd name="adj1" fmla="val 1396123"/>
                <a:gd name="adj2" fmla="val 9926241"/>
              </a:avLst>
            </a:prstGeom>
            <a:ln w="28575">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Rectangle 55"/>
            <p:cNvSpPr/>
            <p:nvPr/>
          </p:nvSpPr>
          <p:spPr>
            <a:xfrm>
              <a:off x="1165771" y="1041629"/>
              <a:ext cx="2392001" cy="461665"/>
            </a:xfrm>
            <a:prstGeom prst="rect">
              <a:avLst/>
            </a:prstGeom>
          </p:spPr>
          <p:txBody>
            <a:bodyPr wrap="none">
              <a:spAutoFit/>
            </a:bodyPr>
            <a:lstStyle/>
            <a:p>
              <a:pPr algn="ctr"/>
              <a:r>
                <a:rPr lang="en-US" sz="2400" kern="0" dirty="0" smtClean="0">
                  <a:solidFill>
                    <a:schemeClr val="bg1"/>
                  </a:solidFill>
                  <a:effectLst>
                    <a:outerShdw blurRad="38100" dist="38100" dir="2700000" algn="tl">
                      <a:srgbClr val="000000"/>
                    </a:outerShdw>
                  </a:effectLst>
                  <a:latin typeface="Tw Cen MT" panose="020B0602020104020603" pitchFamily="34" charset="0"/>
                  <a:cs typeface="Aharoni" panose="02010803020104030203" pitchFamily="2" charset="-79"/>
                </a:rPr>
                <a:t>CONVEX MIRROR</a:t>
              </a:r>
              <a:endParaRPr lang="en-US" sz="2400" kern="0" dirty="0">
                <a:solidFill>
                  <a:schemeClr val="bg1"/>
                </a:solidFill>
                <a:effectLst>
                  <a:outerShdw blurRad="38100" dist="38100" dir="2700000" algn="tl">
                    <a:srgbClr val="000000"/>
                  </a:outerShdw>
                </a:effectLst>
                <a:latin typeface="Tw Cen MT" panose="020B0602020104020603" pitchFamily="34" charset="0"/>
                <a:cs typeface="Aharoni" panose="02010803020104030203" pitchFamily="2" charset="-79"/>
              </a:endParaRPr>
            </a:p>
          </p:txBody>
        </p:sp>
        <p:sp>
          <p:nvSpPr>
            <p:cNvPr id="138" name="Rectangle 137"/>
            <p:cNvSpPr/>
            <p:nvPr/>
          </p:nvSpPr>
          <p:spPr>
            <a:xfrm>
              <a:off x="1064819" y="3684885"/>
              <a:ext cx="2430474" cy="461665"/>
            </a:xfrm>
            <a:prstGeom prst="rect">
              <a:avLst/>
            </a:prstGeom>
          </p:spPr>
          <p:txBody>
            <a:bodyPr wrap="none">
              <a:spAutoFit/>
            </a:bodyPr>
            <a:lstStyle/>
            <a:p>
              <a:pPr algn="ctr"/>
              <a:r>
                <a:rPr lang="en-US" sz="2400" kern="0" dirty="0">
                  <a:solidFill>
                    <a:schemeClr val="bg1"/>
                  </a:solidFill>
                  <a:effectLst>
                    <a:outerShdw blurRad="38100" dist="38100" dir="2700000" algn="tl">
                      <a:srgbClr val="000000"/>
                    </a:outerShdw>
                  </a:effectLst>
                  <a:latin typeface="Tw Cen MT" panose="020B0602020104020603" pitchFamily="34" charset="0"/>
                  <a:cs typeface="Aharoni" panose="02010803020104030203" pitchFamily="2" charset="-79"/>
                </a:rPr>
                <a:t>Wild field of view</a:t>
              </a:r>
            </a:p>
          </p:txBody>
        </p:sp>
      </p:grpSp>
      <p:grpSp>
        <p:nvGrpSpPr>
          <p:cNvPr id="139" name="Group 138"/>
          <p:cNvGrpSpPr/>
          <p:nvPr/>
        </p:nvGrpSpPr>
        <p:grpSpPr>
          <a:xfrm>
            <a:off x="5437497" y="1047750"/>
            <a:ext cx="3020703" cy="3098799"/>
            <a:chOff x="5437497" y="1047750"/>
            <a:chExt cx="3020703" cy="3098799"/>
          </a:xfrm>
        </p:grpSpPr>
        <p:grpSp>
          <p:nvGrpSpPr>
            <p:cNvPr id="58" name="Group 33"/>
            <p:cNvGrpSpPr/>
            <p:nvPr/>
          </p:nvGrpSpPr>
          <p:grpSpPr>
            <a:xfrm rot="16200000">
              <a:off x="6940560" y="412184"/>
              <a:ext cx="190591" cy="2510919"/>
              <a:chOff x="3123406" y="2010102"/>
              <a:chExt cx="88509" cy="2709655"/>
            </a:xfrm>
          </p:grpSpPr>
          <p:cxnSp>
            <p:nvCxnSpPr>
              <p:cNvPr id="81" name="Straight Connector 80"/>
              <p:cNvCxnSpPr/>
              <p:nvPr/>
            </p:nvCxnSpPr>
            <p:spPr>
              <a:xfrm rot="5400000">
                <a:off x="1790700" y="3342808"/>
                <a:ext cx="2667000" cy="158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grpSp>
            <p:nvGrpSpPr>
              <p:cNvPr id="82" name="Group 32"/>
              <p:cNvGrpSpPr/>
              <p:nvPr/>
            </p:nvGrpSpPr>
            <p:grpSpPr>
              <a:xfrm>
                <a:off x="3124030" y="2199111"/>
                <a:ext cx="87885" cy="2520646"/>
                <a:chOff x="3124030" y="2199111"/>
                <a:chExt cx="87885" cy="2520646"/>
              </a:xfrm>
            </p:grpSpPr>
            <p:cxnSp>
              <p:nvCxnSpPr>
                <p:cNvPr id="83" name="Straight Connector 82"/>
                <p:cNvCxnSpPr/>
                <p:nvPr/>
              </p:nvCxnSpPr>
              <p:spPr>
                <a:xfrm rot="16200000" flipH="1">
                  <a:off x="3069209" y="2468684"/>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cxnSp>
              <p:nvCxnSpPr>
                <p:cNvPr id="84" name="Straight Connector 83"/>
                <p:cNvCxnSpPr/>
                <p:nvPr/>
              </p:nvCxnSpPr>
              <p:spPr>
                <a:xfrm rot="16200000" flipH="1">
                  <a:off x="3069209" y="2255325"/>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cxnSp>
              <p:nvCxnSpPr>
                <p:cNvPr id="85" name="Straight Connector 84"/>
                <p:cNvCxnSpPr/>
                <p:nvPr/>
              </p:nvCxnSpPr>
              <p:spPr>
                <a:xfrm rot="16200000" flipH="1">
                  <a:off x="3070773" y="2895728"/>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cxnSp>
              <p:nvCxnSpPr>
                <p:cNvPr id="86" name="Straight Connector 85"/>
                <p:cNvCxnSpPr/>
                <p:nvPr/>
              </p:nvCxnSpPr>
              <p:spPr>
                <a:xfrm rot="16200000" flipH="1">
                  <a:off x="3070773" y="2682371"/>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cxnSp>
              <p:nvCxnSpPr>
                <p:cNvPr id="87" name="Straight Connector 86"/>
                <p:cNvCxnSpPr/>
                <p:nvPr/>
              </p:nvCxnSpPr>
              <p:spPr>
                <a:xfrm rot="16200000" flipH="1">
                  <a:off x="3070768" y="3329564"/>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cxnSp>
              <p:nvCxnSpPr>
                <p:cNvPr id="88" name="Straight Connector 87"/>
                <p:cNvCxnSpPr/>
                <p:nvPr/>
              </p:nvCxnSpPr>
              <p:spPr>
                <a:xfrm rot="16200000" flipH="1">
                  <a:off x="3070768" y="3116211"/>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cxnSp>
              <p:nvCxnSpPr>
                <p:cNvPr id="89" name="Straight Connector 88"/>
                <p:cNvCxnSpPr/>
                <p:nvPr/>
              </p:nvCxnSpPr>
              <p:spPr>
                <a:xfrm rot="16200000" flipH="1">
                  <a:off x="3070768" y="3756619"/>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cxnSp>
              <p:nvCxnSpPr>
                <p:cNvPr id="90" name="Straight Connector 89"/>
                <p:cNvCxnSpPr/>
                <p:nvPr/>
              </p:nvCxnSpPr>
              <p:spPr>
                <a:xfrm rot="16200000" flipH="1">
                  <a:off x="3070768" y="3543257"/>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cxnSp>
              <p:nvCxnSpPr>
                <p:cNvPr id="91" name="Straight Connector 90"/>
                <p:cNvCxnSpPr/>
                <p:nvPr/>
              </p:nvCxnSpPr>
              <p:spPr>
                <a:xfrm rot="16200000" flipH="1">
                  <a:off x="3070768" y="4151572"/>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cxnSp>
              <p:nvCxnSpPr>
                <p:cNvPr id="92" name="Straight Connector 91"/>
                <p:cNvCxnSpPr/>
                <p:nvPr/>
              </p:nvCxnSpPr>
              <p:spPr>
                <a:xfrm rot="16200000" flipH="1">
                  <a:off x="3070768" y="3938212"/>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cxnSp>
              <p:nvCxnSpPr>
                <p:cNvPr id="93" name="Straight Connector 92"/>
                <p:cNvCxnSpPr/>
                <p:nvPr/>
              </p:nvCxnSpPr>
              <p:spPr>
                <a:xfrm rot="16200000" flipH="1">
                  <a:off x="3067816" y="4578616"/>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cxnSp>
              <p:nvCxnSpPr>
                <p:cNvPr id="94" name="Straight Connector 93"/>
                <p:cNvCxnSpPr/>
                <p:nvPr/>
              </p:nvCxnSpPr>
              <p:spPr>
                <a:xfrm rot="16200000" flipH="1">
                  <a:off x="3070768" y="4365261"/>
                  <a:ext cx="197355" cy="84928"/>
                </a:xfrm>
                <a:prstGeom prst="line">
                  <a:avLst/>
                </a:prstGeom>
                <a:noFill/>
                <a:ln w="28575" cap="flat" cmpd="sng" algn="ctr">
                  <a:solidFill>
                    <a:schemeClr val="bg1"/>
                  </a:solidFill>
                  <a:prstDash val="solid"/>
                </a:ln>
                <a:effectLst>
                  <a:outerShdw blurRad="40000" dist="23000" dir="5400000" rotWithShape="0">
                    <a:srgbClr val="000000">
                      <a:alpha val="35000"/>
                    </a:srgbClr>
                  </a:outerShdw>
                </a:effectLst>
              </p:spPr>
            </p:cxnSp>
          </p:grpSp>
        </p:grpSp>
        <p:sp>
          <p:nvSpPr>
            <p:cNvPr id="59" name="Arc 58"/>
            <p:cNvSpPr/>
            <p:nvPr/>
          </p:nvSpPr>
          <p:spPr>
            <a:xfrm rot="8541138">
              <a:off x="7493452" y="1578575"/>
              <a:ext cx="365760" cy="365760"/>
            </a:xfrm>
            <a:prstGeom prst="arc">
              <a:avLst>
                <a:gd name="adj1" fmla="val 16227458"/>
                <a:gd name="adj2" fmla="val 20720068"/>
              </a:avLst>
            </a:prstGeom>
            <a:solidFill>
              <a:srgbClr val="FF00FF"/>
            </a:solid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p:cNvSpPr/>
            <p:nvPr/>
          </p:nvSpPr>
          <p:spPr>
            <a:xfrm rot="8541138">
              <a:off x="6100248" y="1602660"/>
              <a:ext cx="365760" cy="365760"/>
            </a:xfrm>
            <a:prstGeom prst="arc">
              <a:avLst>
                <a:gd name="adj1" fmla="val 16533104"/>
                <a:gd name="adj2" fmla="val 20248456"/>
              </a:avLst>
            </a:prstGeom>
            <a:solidFill>
              <a:srgbClr val="FF00FF"/>
            </a:solid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1" name="Group 60"/>
            <p:cNvGrpSpPr/>
            <p:nvPr/>
          </p:nvGrpSpPr>
          <p:grpSpPr>
            <a:xfrm>
              <a:off x="5518092" y="1770611"/>
              <a:ext cx="763956" cy="1340516"/>
              <a:chOff x="4743450" y="1294734"/>
              <a:chExt cx="763956" cy="1340516"/>
            </a:xfrm>
          </p:grpSpPr>
          <p:cxnSp>
            <p:nvCxnSpPr>
              <p:cNvPr id="79" name="Straight Connector 78"/>
              <p:cNvCxnSpPr/>
              <p:nvPr/>
            </p:nvCxnSpPr>
            <p:spPr>
              <a:xfrm flipH="1">
                <a:off x="4743450" y="1294734"/>
                <a:ext cx="763956" cy="134051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5108455" y="1924050"/>
                <a:ext cx="50800" cy="88900"/>
              </a:xfrm>
              <a:prstGeom prst="line">
                <a:avLst/>
              </a:prstGeom>
              <a:ln w="254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6289099" y="1766668"/>
              <a:ext cx="673012" cy="1109765"/>
              <a:chOff x="5514457" y="1290791"/>
              <a:chExt cx="673012" cy="1109765"/>
            </a:xfrm>
          </p:grpSpPr>
          <p:cxnSp>
            <p:nvCxnSpPr>
              <p:cNvPr id="77" name="Straight Connector 76"/>
              <p:cNvCxnSpPr/>
              <p:nvPr/>
            </p:nvCxnSpPr>
            <p:spPr>
              <a:xfrm>
                <a:off x="5514457" y="1290791"/>
                <a:ext cx="673012" cy="110976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955424" y="2025509"/>
                <a:ext cx="25600" cy="42863"/>
              </a:xfrm>
              <a:prstGeom prst="line">
                <a:avLst/>
              </a:prstGeom>
              <a:ln w="254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6957348" y="1762674"/>
              <a:ext cx="704236" cy="1108996"/>
              <a:chOff x="6182706" y="1286797"/>
              <a:chExt cx="704236" cy="1108996"/>
            </a:xfrm>
          </p:grpSpPr>
          <p:cxnSp>
            <p:nvCxnSpPr>
              <p:cNvPr id="75" name="Straight Connector 74"/>
              <p:cNvCxnSpPr/>
              <p:nvPr/>
            </p:nvCxnSpPr>
            <p:spPr>
              <a:xfrm flipH="1">
                <a:off x="6182706" y="1286797"/>
                <a:ext cx="704236" cy="110899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6408132" y="1981456"/>
                <a:ext cx="36512" cy="64491"/>
              </a:xfrm>
              <a:prstGeom prst="line">
                <a:avLst/>
              </a:prstGeom>
              <a:ln w="254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7704446" y="1776961"/>
              <a:ext cx="709246" cy="1372266"/>
              <a:chOff x="6929804" y="1301084"/>
              <a:chExt cx="709246" cy="1372266"/>
            </a:xfrm>
          </p:grpSpPr>
          <p:cxnSp>
            <p:nvCxnSpPr>
              <p:cNvPr id="73" name="Straight Connector 72"/>
              <p:cNvCxnSpPr/>
              <p:nvPr/>
            </p:nvCxnSpPr>
            <p:spPr>
              <a:xfrm>
                <a:off x="6929804" y="1301084"/>
                <a:ext cx="709246" cy="137226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7221597" y="1875283"/>
                <a:ext cx="66674" cy="130810"/>
              </a:xfrm>
              <a:prstGeom prst="line">
                <a:avLst/>
              </a:prstGeom>
              <a:ln w="25400">
                <a:solidFill>
                  <a:schemeClr val="bg1"/>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65" name="Straight Connector 64"/>
            <p:cNvCxnSpPr/>
            <p:nvPr/>
          </p:nvCxnSpPr>
          <p:spPr>
            <a:xfrm flipH="1">
              <a:off x="6289713" y="1771219"/>
              <a:ext cx="0" cy="32413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676332" y="1771431"/>
              <a:ext cx="0" cy="27432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52716" b="87380" l="31470" r="68371">
                          <a14:foregroundMark x1="48882" y1="65016" x2="53834" y2="72204"/>
                          <a14:foregroundMark x1="42013" y1="66773" x2="46645" y2="68211"/>
                        </a14:backgroundRemoval>
                      </a14:imgEffect>
                    </a14:imgLayer>
                  </a14:imgProps>
                </a:ext>
                <a:ext uri="{28A0092B-C50C-407E-A947-70E740481C1C}">
                  <a14:useLocalDpi xmlns:a14="http://schemas.microsoft.com/office/drawing/2010/main" val="0"/>
                </a:ext>
              </a:extLst>
            </a:blip>
            <a:srcRect l="31940" t="52855" r="31940" b="12963"/>
            <a:stretch/>
          </p:blipFill>
          <p:spPr>
            <a:xfrm rot="16200000" flipH="1">
              <a:off x="6774628" y="3135079"/>
              <a:ext cx="419397" cy="396895"/>
            </a:xfrm>
            <a:prstGeom prst="rect">
              <a:avLst/>
            </a:prstGeom>
            <a:ln>
              <a:noFill/>
            </a:ln>
          </p:spPr>
        </p:pic>
        <p:cxnSp>
          <p:nvCxnSpPr>
            <p:cNvPr id="69" name="Straight Arrow Connector 68"/>
            <p:cNvCxnSpPr/>
            <p:nvPr/>
          </p:nvCxnSpPr>
          <p:spPr>
            <a:xfrm>
              <a:off x="7178040" y="3328717"/>
              <a:ext cx="1280160"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437497" y="3302410"/>
              <a:ext cx="1280160"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6200000" flipH="1">
              <a:off x="5722620" y="1905231"/>
              <a:ext cx="274320" cy="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6081999" y="1047750"/>
              <a:ext cx="2071401" cy="461665"/>
            </a:xfrm>
            <a:prstGeom prst="rect">
              <a:avLst/>
            </a:prstGeom>
          </p:spPr>
          <p:txBody>
            <a:bodyPr wrap="none">
              <a:spAutoFit/>
            </a:bodyPr>
            <a:lstStyle/>
            <a:p>
              <a:pPr algn="ctr"/>
              <a:r>
                <a:rPr lang="en-US" sz="2400" kern="0" dirty="0" smtClean="0">
                  <a:solidFill>
                    <a:schemeClr val="bg1"/>
                  </a:solidFill>
                  <a:effectLst>
                    <a:outerShdw blurRad="38100" dist="38100" dir="2700000" algn="tl">
                      <a:srgbClr val="000000"/>
                    </a:outerShdw>
                  </a:effectLst>
                  <a:latin typeface="Tw Cen MT" panose="020B0602020104020603" pitchFamily="34" charset="0"/>
                  <a:cs typeface="Aharoni" panose="02010803020104030203" pitchFamily="2" charset="-79"/>
                </a:rPr>
                <a:t>PLANE MIRROR</a:t>
              </a:r>
              <a:endParaRPr lang="en-US" sz="2400" kern="0" dirty="0">
                <a:solidFill>
                  <a:schemeClr val="bg1"/>
                </a:solidFill>
                <a:effectLst>
                  <a:outerShdw blurRad="38100" dist="38100" dir="2700000" algn="tl">
                    <a:srgbClr val="000000"/>
                  </a:outerShdw>
                </a:effectLst>
                <a:latin typeface="Tw Cen MT" panose="020B0602020104020603" pitchFamily="34" charset="0"/>
                <a:cs typeface="Aharoni" panose="02010803020104030203" pitchFamily="2" charset="-79"/>
              </a:endParaRPr>
            </a:p>
          </p:txBody>
        </p:sp>
        <p:sp>
          <p:nvSpPr>
            <p:cNvPr id="141" name="Rectangle 140"/>
            <p:cNvSpPr/>
            <p:nvPr/>
          </p:nvSpPr>
          <p:spPr>
            <a:xfrm>
              <a:off x="5638800" y="3684884"/>
              <a:ext cx="2757486" cy="461665"/>
            </a:xfrm>
            <a:prstGeom prst="rect">
              <a:avLst/>
            </a:prstGeom>
          </p:spPr>
          <p:txBody>
            <a:bodyPr wrap="none">
              <a:spAutoFit/>
            </a:bodyPr>
            <a:lstStyle/>
            <a:p>
              <a:pPr algn="ctr"/>
              <a:r>
                <a:rPr lang="en-US" sz="2400" kern="0" dirty="0">
                  <a:solidFill>
                    <a:schemeClr val="bg1"/>
                  </a:solidFill>
                  <a:effectLst>
                    <a:outerShdw blurRad="38100" dist="38100" dir="2700000" algn="tl">
                      <a:srgbClr val="000000"/>
                    </a:outerShdw>
                  </a:effectLst>
                  <a:latin typeface="Tw Cen MT" panose="020B0602020104020603" pitchFamily="34" charset="0"/>
                  <a:cs typeface="Aharoni" panose="02010803020104030203" pitchFamily="2" charset="-79"/>
                </a:rPr>
                <a:t>Narrow field of view</a:t>
              </a:r>
            </a:p>
          </p:txBody>
        </p:sp>
      </p:grpSp>
      <p:sp>
        <p:nvSpPr>
          <p:cNvPr id="142" name="Rectangle 141"/>
          <p:cNvSpPr/>
          <p:nvPr/>
        </p:nvSpPr>
        <p:spPr>
          <a:xfrm>
            <a:off x="152400" y="4086820"/>
            <a:ext cx="4267709" cy="751103"/>
          </a:xfrm>
          <a:prstGeom prst="rect">
            <a:avLst/>
          </a:prstGeom>
          <a:solidFill>
            <a:schemeClr val="tx1"/>
          </a:solidFill>
        </p:spPr>
        <p:txBody>
          <a:bodyPr wrap="square">
            <a:spAutoFit/>
          </a:bodyPr>
          <a:lstStyle/>
          <a:p>
            <a:pPr>
              <a:lnSpc>
                <a:spcPts val="1700"/>
              </a:lnSpc>
            </a:pPr>
            <a:r>
              <a:rPr lang="en-US" b="1" dirty="0">
                <a:solidFill>
                  <a:schemeClr val="bg1"/>
                </a:solidFill>
                <a:effectLst>
                  <a:outerShdw blurRad="38100" dist="38100" dir="2700000" algn="tl">
                    <a:srgbClr val="000000">
                      <a:alpha val="43137"/>
                    </a:srgbClr>
                  </a:outerShdw>
                </a:effectLst>
                <a:latin typeface="Tw Cen MT" panose="020B0602020104020603" pitchFamily="34" charset="0"/>
              </a:rPr>
              <a:t>The image formed in a convex mirror is diminished due to which a convex mirror gives a wide field of view</a:t>
            </a:r>
          </a:p>
        </p:txBody>
      </p:sp>
      <p:sp>
        <p:nvSpPr>
          <p:cNvPr id="144" name="Rectangle 143"/>
          <p:cNvSpPr/>
          <p:nvPr/>
        </p:nvSpPr>
        <p:spPr>
          <a:xfrm>
            <a:off x="4723891" y="4225319"/>
            <a:ext cx="4267709" cy="533095"/>
          </a:xfrm>
          <a:prstGeom prst="rect">
            <a:avLst/>
          </a:prstGeom>
          <a:solidFill>
            <a:schemeClr val="tx1"/>
          </a:solidFill>
        </p:spPr>
        <p:txBody>
          <a:bodyPr wrap="square">
            <a:spAutoFit/>
          </a:bodyPr>
          <a:lstStyle/>
          <a:p>
            <a:pPr>
              <a:lnSpc>
                <a:spcPts val="1700"/>
              </a:lnSpc>
            </a:pPr>
            <a:r>
              <a:rPr lang="en-US" b="1" dirty="0">
                <a:solidFill>
                  <a:schemeClr val="bg1"/>
                </a:solidFill>
                <a:effectLst>
                  <a:outerShdw blurRad="38100" dist="38100" dir="2700000" algn="tl">
                    <a:srgbClr val="000000">
                      <a:alpha val="43137"/>
                    </a:srgbClr>
                  </a:outerShdw>
                </a:effectLst>
                <a:latin typeface="Tw Cen MT" panose="020B0602020104020603" pitchFamily="34" charset="0"/>
              </a:rPr>
              <a:t>On the other hand a plane mirror gives a narrow field of view </a:t>
            </a:r>
          </a:p>
        </p:txBody>
      </p:sp>
    </p:spTree>
    <p:extLst>
      <p:ext uri="{BB962C8B-B14F-4D97-AF65-F5344CB8AC3E}">
        <p14:creationId xmlns:p14="http://schemas.microsoft.com/office/powerpoint/2010/main" val="213079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fade">
                                      <p:cBhvr>
                                        <p:cTn id="20" dur="500"/>
                                        <p:tgtEl>
                                          <p:spTgt spid="13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42"/>
                                        </p:tgtEl>
                                        <p:attrNameLst>
                                          <p:attrName>style.visibility</p:attrName>
                                        </p:attrNameLst>
                                      </p:cBhvr>
                                      <p:to>
                                        <p:strVal val="visible"/>
                                      </p:to>
                                    </p:set>
                                    <p:animEffect transition="in" filter="barn(inVertical)">
                                      <p:cBhvr>
                                        <p:cTn id="25" dur="500"/>
                                        <p:tgtEl>
                                          <p:spTgt spid="14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9"/>
                                        </p:tgtEl>
                                        <p:attrNameLst>
                                          <p:attrName>style.visibility</p:attrName>
                                        </p:attrNameLst>
                                      </p:cBhvr>
                                      <p:to>
                                        <p:strVal val="visible"/>
                                      </p:to>
                                    </p:set>
                                    <p:animEffect transition="in" filter="fade">
                                      <p:cBhvr>
                                        <p:cTn id="30" dur="500"/>
                                        <p:tgtEl>
                                          <p:spTgt spid="13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barn(inVertical)">
                                      <p:cBhvr>
                                        <p:cTn id="3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4" grpId="0"/>
      <p:bldP spid="142" grpId="0" animBg="1"/>
      <p:bldP spid="1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200313\Desktop\How-to-choose-the-right-mirror-for-your-car.jpg"/>
          <p:cNvPicPr>
            <a:picLocks noChangeAspect="1" noChangeArrowheads="1"/>
          </p:cNvPicPr>
          <p:nvPr/>
        </p:nvPicPr>
        <p:blipFill rotWithShape="1">
          <a:blip r:embed="rId2">
            <a:extLst>
              <a:ext uri="{28A0092B-C50C-407E-A947-70E740481C1C}">
                <a14:useLocalDpi xmlns:a14="http://schemas.microsoft.com/office/drawing/2010/main" val="0"/>
              </a:ext>
            </a:extLst>
          </a:blip>
          <a:srcRect t="8268" b="1409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145786"/>
          </a:xfrm>
          <a:prstGeom prst="rect">
            <a:avLst/>
          </a:prstGeom>
          <a:solidFill>
            <a:schemeClr val="dk1">
              <a:alpha val="4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p:cNvSpPr/>
          <p:nvPr/>
        </p:nvSpPr>
        <p:spPr>
          <a:xfrm>
            <a:off x="171450" y="361950"/>
            <a:ext cx="4648200" cy="784830"/>
          </a:xfrm>
          <a:prstGeom prst="rect">
            <a:avLst/>
          </a:prstGeom>
          <a:noFill/>
        </p:spPr>
        <p:txBody>
          <a:bodyPr wrap="square">
            <a:spAutoFit/>
          </a:bodyPr>
          <a:lstStyle/>
          <a:p>
            <a:pPr>
              <a:lnSpc>
                <a:spcPts val="2700"/>
              </a:lnSpc>
              <a:defRPr/>
            </a:pPr>
            <a:r>
              <a:rPr lang="en-US" sz="2800" kern="0" dirty="0">
                <a:solidFill>
                  <a:schemeClr val="bg1"/>
                </a:solidFill>
                <a:effectLst>
                  <a:outerShdw blurRad="38100" dist="38100" dir="2700000" algn="tl">
                    <a:srgbClr val="000000"/>
                  </a:outerShdw>
                </a:effectLst>
                <a:latin typeface="Tw Cen MT" panose="020B0602020104020603" pitchFamily="34" charset="0"/>
                <a:cs typeface="Aharoni" panose="02010803020104030203" pitchFamily="2" charset="-79"/>
              </a:rPr>
              <a:t>Why is convex mirror used as rear  - view mirror in </a:t>
            </a:r>
            <a:r>
              <a:rPr lang="en-US" sz="2800" kern="0" dirty="0" smtClean="0">
                <a:solidFill>
                  <a:schemeClr val="bg1"/>
                </a:solidFill>
                <a:effectLst>
                  <a:outerShdw blurRad="38100" dist="38100" dir="2700000" algn="tl">
                    <a:srgbClr val="000000"/>
                  </a:outerShdw>
                </a:effectLst>
                <a:latin typeface="Tw Cen MT" panose="020B0602020104020603" pitchFamily="34" charset="0"/>
                <a:cs typeface="Aharoni" panose="02010803020104030203" pitchFamily="2" charset="-79"/>
              </a:rPr>
              <a:t>vehicles</a:t>
            </a:r>
            <a:r>
              <a:rPr lang="en-US" sz="2800" b="1" kern="0" dirty="0" smtClean="0">
                <a:solidFill>
                  <a:schemeClr val="bg1"/>
                </a:solidFill>
                <a:effectLst>
                  <a:outerShdw blurRad="38100" dist="38100" dir="2700000" algn="tl">
                    <a:srgbClr val="000000"/>
                  </a:outerShdw>
                </a:effectLst>
                <a:latin typeface="Tw Cen MT" panose="020B0602020104020603" pitchFamily="34" charset="0"/>
                <a:cs typeface="Aharoni" panose="02010803020104030203" pitchFamily="2" charset="-79"/>
              </a:rPr>
              <a:t>?</a:t>
            </a:r>
            <a:endParaRPr lang="en-US" sz="2800" b="1" kern="0" dirty="0">
              <a:solidFill>
                <a:schemeClr val="bg1"/>
              </a:solidFill>
              <a:effectLst>
                <a:outerShdw blurRad="38100" dist="38100" dir="2700000" algn="tl">
                  <a:srgbClr val="000000"/>
                </a:outerShdw>
              </a:effectLst>
              <a:latin typeface="Tw Cen MT" panose="020B0602020104020603" pitchFamily="34" charset="0"/>
              <a:cs typeface="Aharoni" panose="02010803020104030203" pitchFamily="2" charset="-79"/>
            </a:endParaRPr>
          </a:p>
        </p:txBody>
      </p:sp>
      <p:sp>
        <p:nvSpPr>
          <p:cNvPr id="5" name="Rectangle 4"/>
          <p:cNvSpPr/>
          <p:nvPr/>
        </p:nvSpPr>
        <p:spPr>
          <a:xfrm>
            <a:off x="152400" y="1352550"/>
            <a:ext cx="5410200" cy="1200329"/>
          </a:xfrm>
          <a:prstGeom prst="rect">
            <a:avLst/>
          </a:prstGeom>
          <a:solidFill>
            <a:schemeClr val="tx1"/>
          </a:solidFill>
        </p:spPr>
        <p:txBody>
          <a:bodyPr wrap="square">
            <a:spAutoFit/>
          </a:bodyPr>
          <a:lstStyle/>
          <a:p>
            <a:r>
              <a:rPr lang="en-US" sz="2400" dirty="0">
                <a:solidFill>
                  <a:schemeClr val="bg1"/>
                </a:solidFill>
                <a:effectLst>
                  <a:outerShdw blurRad="38100" dist="38100" dir="2700000" algn="tl">
                    <a:srgbClr val="000000">
                      <a:alpha val="43137"/>
                    </a:srgbClr>
                  </a:outerShdw>
                </a:effectLst>
                <a:latin typeface="Tw Cen MT" panose="020B0602020104020603" pitchFamily="34" charset="0"/>
              </a:rPr>
              <a:t>Concave mirror cannot be used in vehicles because it produces inverted images of distant object</a:t>
            </a:r>
          </a:p>
        </p:txBody>
      </p:sp>
    </p:spTree>
    <p:extLst>
      <p:ext uri="{BB962C8B-B14F-4D97-AF65-F5344CB8AC3E}">
        <p14:creationId xmlns:p14="http://schemas.microsoft.com/office/powerpoint/2010/main" val="5332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D:\d drive\MJ WORK\Pooja mam (physics)\CBSE (X)\Light - Reflection and Refraction\900_Rizwana-Khan_Purple Gradient Background.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20000" b="20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71450" y="133350"/>
            <a:ext cx="7296150" cy="767967"/>
          </a:xfrm>
          <a:prstGeom prst="rect">
            <a:avLst/>
          </a:prstGeom>
        </p:spPr>
        <p:txBody>
          <a:bodyPr wrap="square">
            <a:spAutoFit/>
          </a:bodyPr>
          <a:lstStyle/>
          <a:p>
            <a:pPr>
              <a:lnSpc>
                <a:spcPts val="2600"/>
              </a:lnSpc>
            </a:pPr>
            <a:r>
              <a:rPr lang="en-US" sz="28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No matter how far you stand from a mirror, your image appears erect. The mirror may be</a:t>
            </a:r>
          </a:p>
        </p:txBody>
      </p:sp>
      <p:sp>
        <p:nvSpPr>
          <p:cNvPr id="5" name="Rectangle 4"/>
          <p:cNvSpPr/>
          <p:nvPr/>
        </p:nvSpPr>
        <p:spPr>
          <a:xfrm>
            <a:off x="-304800" y="938892"/>
            <a:ext cx="9753600" cy="1033258"/>
          </a:xfrm>
          <a:prstGeom prst="rect">
            <a:avLst/>
          </a:prstGeom>
          <a:solidFill>
            <a:schemeClr val="dk1">
              <a:alpha val="53000"/>
            </a:schemeClr>
          </a:solidFill>
          <a:ln w="1270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ounded Rectangle 5"/>
          <p:cNvSpPr/>
          <p:nvPr/>
        </p:nvSpPr>
        <p:spPr>
          <a:xfrm>
            <a:off x="5160179" y="1187694"/>
            <a:ext cx="3755221" cy="507111"/>
          </a:xfrm>
          <a:prstGeom prst="roundRect">
            <a:avLst/>
          </a:prstGeom>
          <a:solidFill>
            <a:srgbClr val="00FF00">
              <a:alpha val="6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9563" y="1163965"/>
            <a:ext cx="8822038" cy="523220"/>
          </a:xfrm>
          <a:prstGeom prst="rect">
            <a:avLst/>
          </a:prstGeom>
        </p:spPr>
        <p:txBody>
          <a:bodyPr wrap="square">
            <a:spAutoFit/>
          </a:bodyPr>
          <a:lstStyle/>
          <a:p>
            <a:r>
              <a:rPr lang="en-US" sz="2800"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(A)  Plane  (B) concave (C) Convex </a:t>
            </a:r>
            <a:r>
              <a:rPr lang="en-US" sz="28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(D) Either plane </a:t>
            </a:r>
            <a:r>
              <a:rPr lang="en-US" sz="2800" dirty="0" smtClean="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or </a:t>
            </a:r>
            <a:r>
              <a:rPr lang="en-US" sz="2800" dirty="0">
                <a:solidFill>
                  <a:schemeClr val="bg1"/>
                </a:solidFill>
                <a:effectLst>
                  <a:outerShdw blurRad="38100" dist="38100" dir="2700000" algn="tl">
                    <a:srgbClr val="000000">
                      <a:alpha val="70000"/>
                    </a:srgbClr>
                  </a:outerShdw>
                </a:effectLst>
                <a:latin typeface="Tw Cen MT" panose="020B0602020104020603" pitchFamily="34" charset="0"/>
                <a:cs typeface="Aharoni" panose="02010803020104030203" pitchFamily="2" charset="-79"/>
              </a:rPr>
              <a:t>convex</a:t>
            </a:r>
          </a:p>
        </p:txBody>
      </p:sp>
      <p:sp>
        <p:nvSpPr>
          <p:cNvPr id="19" name="Oval 18"/>
          <p:cNvSpPr/>
          <p:nvPr/>
        </p:nvSpPr>
        <p:spPr>
          <a:xfrm>
            <a:off x="673100" y="1659398"/>
            <a:ext cx="1181092" cy="409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0" y="-1"/>
            <a:ext cx="9144000" cy="5172075"/>
            <a:chOff x="0" y="-1"/>
            <a:chExt cx="9144000" cy="5172075"/>
          </a:xfrm>
        </p:grpSpPr>
        <p:pic>
          <p:nvPicPr>
            <p:cNvPr id="21" name="Picture 20"/>
            <p:cNvPicPr>
              <a:picLocks noChangeAspect="1" noChangeArrowheads="1"/>
            </p:cNvPicPr>
            <p:nvPr/>
          </p:nvPicPr>
          <p:blipFill rotWithShape="1">
            <a:blip r:embed="rId4">
              <a:extLst>
                <a:ext uri="{28A0092B-C50C-407E-A947-70E740481C1C}">
                  <a14:useLocalDpi xmlns:a14="http://schemas.microsoft.com/office/drawing/2010/main" val="0"/>
                </a:ext>
              </a:extLst>
            </a:blip>
            <a:srcRect t="30859" r="25000" b="18164"/>
            <a:stretch/>
          </p:blipFill>
          <p:spPr bwMode="auto">
            <a:xfrm>
              <a:off x="0" y="-1"/>
              <a:ext cx="9144000" cy="517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4716788" y="179100"/>
              <a:ext cx="989373" cy="400110"/>
            </a:xfrm>
            <a:prstGeom prst="rect">
              <a:avLst/>
            </a:prstGeom>
            <a:noFill/>
          </p:spPr>
          <p:txBody>
            <a:bodyPr wrap="none" rtlCol="0">
              <a:spAutoFit/>
            </a:bodyPr>
            <a:lstStyle/>
            <a:p>
              <a:r>
                <a:rPr lang="en-US" sz="2000" dirty="0" smtClean="0">
                  <a:solidFill>
                    <a:schemeClr val="bg1"/>
                  </a:solidFill>
                  <a:effectLst>
                    <a:outerShdw blurRad="38100" dist="38100" dir="2700000" algn="tl">
                      <a:srgbClr val="000000"/>
                    </a:outerShdw>
                  </a:effectLst>
                  <a:latin typeface="Tw Cen MT" panose="020B0602020104020603" pitchFamily="34" charset="0"/>
                </a:rPr>
                <a:t>OBJECT</a:t>
              </a:r>
              <a:endParaRPr lang="en-US" sz="2000" dirty="0">
                <a:solidFill>
                  <a:schemeClr val="bg1"/>
                </a:solidFill>
                <a:effectLst>
                  <a:outerShdw blurRad="38100" dist="38100" dir="2700000" algn="tl">
                    <a:srgbClr val="000000"/>
                  </a:outerShdw>
                </a:effectLst>
                <a:latin typeface="Tw Cen MT" panose="020B0602020104020603" pitchFamily="34" charset="0"/>
              </a:endParaRPr>
            </a:p>
          </p:txBody>
        </p:sp>
        <p:sp>
          <p:nvSpPr>
            <p:cNvPr id="23" name="TextBox 22"/>
            <p:cNvSpPr txBox="1"/>
            <p:nvPr/>
          </p:nvSpPr>
          <p:spPr>
            <a:xfrm>
              <a:off x="6040927" y="4095750"/>
              <a:ext cx="1757212" cy="400110"/>
            </a:xfrm>
            <a:prstGeom prst="rect">
              <a:avLst/>
            </a:prstGeom>
            <a:noFill/>
          </p:spPr>
          <p:txBody>
            <a:bodyPr wrap="none" rtlCol="0">
              <a:spAutoFit/>
            </a:bodyPr>
            <a:lstStyle/>
            <a:p>
              <a:r>
                <a:rPr lang="en-US" sz="2000" dirty="0" smtClean="0">
                  <a:solidFill>
                    <a:schemeClr val="bg1"/>
                  </a:solidFill>
                  <a:effectLst>
                    <a:outerShdw blurRad="38100" dist="38100" dir="2700000" algn="tl">
                      <a:srgbClr val="000000"/>
                    </a:outerShdw>
                  </a:effectLst>
                  <a:latin typeface="Tw Cen MT" panose="020B0602020104020603" pitchFamily="34" charset="0"/>
                </a:rPr>
                <a:t>PLANE MIRROR</a:t>
              </a:r>
              <a:endParaRPr lang="en-US" sz="2000" dirty="0">
                <a:solidFill>
                  <a:schemeClr val="bg1"/>
                </a:solidFill>
                <a:effectLst>
                  <a:outerShdw blurRad="38100" dist="38100" dir="2700000" algn="tl">
                    <a:srgbClr val="000000"/>
                  </a:outerShdw>
                </a:effectLst>
                <a:latin typeface="Tw Cen MT" panose="020B0602020104020603" pitchFamily="34" charset="0"/>
              </a:endParaRPr>
            </a:p>
          </p:txBody>
        </p:sp>
        <p:sp>
          <p:nvSpPr>
            <p:cNvPr id="24" name="TextBox 23"/>
            <p:cNvSpPr txBox="1"/>
            <p:nvPr/>
          </p:nvSpPr>
          <p:spPr>
            <a:xfrm>
              <a:off x="6257925" y="266640"/>
              <a:ext cx="895181" cy="400110"/>
            </a:xfrm>
            <a:prstGeom prst="rect">
              <a:avLst/>
            </a:prstGeom>
            <a:noFill/>
          </p:spPr>
          <p:txBody>
            <a:bodyPr wrap="none" rtlCol="0">
              <a:spAutoFit/>
            </a:bodyPr>
            <a:lstStyle/>
            <a:p>
              <a:r>
                <a:rPr lang="en-US" sz="2000" dirty="0" smtClean="0">
                  <a:effectLst>
                    <a:outerShdw blurRad="38100" dist="38100" dir="2700000" algn="tl">
                      <a:srgbClr val="000000">
                        <a:alpha val="43137"/>
                      </a:srgbClr>
                    </a:outerShdw>
                  </a:effectLst>
                  <a:latin typeface="Tw Cen MT" panose="020B0602020104020603" pitchFamily="34" charset="0"/>
                </a:rPr>
                <a:t>IMAGE</a:t>
              </a:r>
              <a:endParaRPr lang="en-US" sz="2000" dirty="0">
                <a:effectLst>
                  <a:outerShdw blurRad="38100" dist="38100" dir="2700000" algn="tl">
                    <a:srgbClr val="000000">
                      <a:alpha val="43137"/>
                    </a:srgbClr>
                  </a:outerShdw>
                </a:effectLst>
                <a:latin typeface="Tw Cen MT" panose="020B0602020104020603" pitchFamily="34" charset="0"/>
              </a:endParaRPr>
            </a:p>
          </p:txBody>
        </p:sp>
      </p:grpSp>
      <p:sp>
        <p:nvSpPr>
          <p:cNvPr id="25" name="Rectangle 24"/>
          <p:cNvSpPr/>
          <p:nvPr/>
        </p:nvSpPr>
        <p:spPr>
          <a:xfrm>
            <a:off x="179062" y="656332"/>
            <a:ext cx="4537726" cy="900246"/>
          </a:xfrm>
          <a:prstGeom prst="rect">
            <a:avLst/>
          </a:prstGeom>
        </p:spPr>
        <p:txBody>
          <a:bodyPr wrap="square">
            <a:spAutoFit/>
          </a:bodyPr>
          <a:lstStyle/>
          <a:p>
            <a:pPr>
              <a:lnSpc>
                <a:spcPts val="2100"/>
              </a:lnSpc>
              <a:tabLst>
                <a:tab pos="1431925" algn="l"/>
              </a:tabLst>
            </a:pPr>
            <a:r>
              <a:rPr lang="en-US" sz="2800" dirty="0">
                <a:solidFill>
                  <a:srgbClr val="FFC000"/>
                </a:solidFill>
                <a:effectLst>
                  <a:outerShdw blurRad="38100" dist="38100" dir="2700000" algn="tl">
                    <a:srgbClr val="000000"/>
                  </a:outerShdw>
                </a:effectLst>
                <a:latin typeface="Tw Cen MT" panose="020B0602020104020603" pitchFamily="34" charset="0"/>
              </a:rPr>
              <a:t>Plane mirror </a:t>
            </a:r>
            <a:r>
              <a:rPr lang="en-US" sz="2000" dirty="0">
                <a:solidFill>
                  <a:schemeClr val="bg1"/>
                </a:solidFill>
                <a:effectLst>
                  <a:outerShdw blurRad="38100" dist="38100" dir="2700000" algn="tl">
                    <a:srgbClr val="000000"/>
                  </a:outerShdw>
                </a:effectLst>
                <a:latin typeface="Tw Cen MT" panose="020B0602020104020603" pitchFamily="34" charset="0"/>
              </a:rPr>
              <a:t>always produces an erect image independent of the distance where the object is placed.</a:t>
            </a:r>
          </a:p>
        </p:txBody>
      </p:sp>
      <p:pic>
        <p:nvPicPr>
          <p:cNvPr id="26" name="Picture 2" descr="D:\d drive\MJ WORK\Pooja mam (physics)\CBSE (X)\Light - Reflection and Refraction\900_Rizwana-Khan_Purple Gradient Background.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20000" b="20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1143000" y="531571"/>
            <a:ext cx="7678583" cy="2971800"/>
            <a:chOff x="552877" y="802049"/>
            <a:chExt cx="7678583" cy="2971800"/>
          </a:xfrm>
        </p:grpSpPr>
        <p:cxnSp>
          <p:nvCxnSpPr>
            <p:cNvPr id="28" name="Straight Connector 27"/>
            <p:cNvCxnSpPr/>
            <p:nvPr/>
          </p:nvCxnSpPr>
          <p:spPr>
            <a:xfrm flipH="1">
              <a:off x="1343025" y="1890564"/>
              <a:ext cx="4219575" cy="1501140"/>
            </a:xfrm>
            <a:prstGeom prst="line">
              <a:avLst/>
            </a:prstGeom>
            <a:ln w="28575">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07934" y="2280355"/>
              <a:ext cx="293670" cy="338554"/>
            </a:xfrm>
            <a:prstGeom prst="rect">
              <a:avLst/>
            </a:prstGeom>
            <a:noFill/>
          </p:spPr>
          <p:txBody>
            <a:bodyPr wrap="none" rtlCol="0">
              <a:spAutoFit/>
            </a:bodyPr>
            <a:lstStyle/>
            <a:p>
              <a:r>
                <a:rPr lang="en-US" sz="1600" b="1" dirty="0" smtClean="0">
                  <a:solidFill>
                    <a:schemeClr val="bg1"/>
                  </a:solidFill>
                  <a:latin typeface="Tw Cen MT" panose="020B0602020104020603" pitchFamily="34" charset="0"/>
                </a:rPr>
                <a:t>B</a:t>
              </a:r>
              <a:endParaRPr lang="en-US" sz="1600" b="1" dirty="0">
                <a:solidFill>
                  <a:schemeClr val="bg1"/>
                </a:solidFill>
                <a:latin typeface="Tw Cen MT" panose="020B0602020104020603" pitchFamily="34" charset="0"/>
              </a:endParaRPr>
            </a:p>
          </p:txBody>
        </p:sp>
        <p:sp>
          <p:nvSpPr>
            <p:cNvPr id="30" name="TextBox 29"/>
            <p:cNvSpPr txBox="1"/>
            <p:nvPr/>
          </p:nvSpPr>
          <p:spPr>
            <a:xfrm>
              <a:off x="5667423" y="2296296"/>
              <a:ext cx="306494"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P</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31" name="TextBox 30"/>
            <p:cNvSpPr txBox="1"/>
            <p:nvPr/>
          </p:nvSpPr>
          <p:spPr>
            <a:xfrm>
              <a:off x="4267200" y="2296296"/>
              <a:ext cx="295274"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F</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32" name="TextBox 31"/>
            <p:cNvSpPr txBox="1"/>
            <p:nvPr/>
          </p:nvSpPr>
          <p:spPr>
            <a:xfrm>
              <a:off x="3255692" y="2296296"/>
              <a:ext cx="319318" cy="369332"/>
            </a:xfrm>
            <a:prstGeom prst="rect">
              <a:avLst/>
            </a:prstGeom>
            <a:noFill/>
          </p:spPr>
          <p:txBody>
            <a:bodyPr wrap="none" rtlCol="0">
              <a:spAutoFit/>
            </a:bodyPr>
            <a:lstStyle/>
            <a:p>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C</a:t>
              </a:r>
              <a:endParaRPr lang="en-US"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cxnSp>
          <p:nvCxnSpPr>
            <p:cNvPr id="33" name="Straight Connector 32"/>
            <p:cNvCxnSpPr/>
            <p:nvPr/>
          </p:nvCxnSpPr>
          <p:spPr>
            <a:xfrm>
              <a:off x="552877" y="2272063"/>
              <a:ext cx="7678583" cy="0"/>
            </a:xfrm>
            <a:prstGeom prst="line">
              <a:avLst/>
            </a:prstGeom>
            <a:noFill/>
            <a:ln w="38100" cap="flat" cmpd="sng" algn="ctr">
              <a:solidFill>
                <a:schemeClr val="bg1"/>
              </a:solidFill>
              <a:prstDash val="solid"/>
            </a:ln>
            <a:effectLst/>
          </p:spPr>
        </p:cxnSp>
        <p:grpSp>
          <p:nvGrpSpPr>
            <p:cNvPr id="34" name="Group 125"/>
            <p:cNvGrpSpPr/>
            <p:nvPr/>
          </p:nvGrpSpPr>
          <p:grpSpPr>
            <a:xfrm>
              <a:off x="4978400" y="802049"/>
              <a:ext cx="761192" cy="2971800"/>
              <a:chOff x="7924800" y="1231900"/>
              <a:chExt cx="761192" cy="3125131"/>
            </a:xfrm>
          </p:grpSpPr>
          <p:sp>
            <p:nvSpPr>
              <p:cNvPr id="58" name="Freeform 57"/>
              <p:cNvSpPr/>
              <p:nvPr/>
            </p:nvSpPr>
            <p:spPr>
              <a:xfrm>
                <a:off x="7924800" y="1231900"/>
                <a:ext cx="647237" cy="3125131"/>
              </a:xfrm>
              <a:custGeom>
                <a:avLst/>
                <a:gdLst>
                  <a:gd name="connsiteX0" fmla="*/ 0 w 4419600"/>
                  <a:gd name="connsiteY0" fmla="*/ 2209800 h 4419600"/>
                  <a:gd name="connsiteX1" fmla="*/ 647238 w 4419600"/>
                  <a:gd name="connsiteY1" fmla="*/ 647236 h 4419600"/>
                  <a:gd name="connsiteX2" fmla="*/ 2209804 w 4419600"/>
                  <a:gd name="connsiteY2" fmla="*/ 3 h 4419600"/>
                  <a:gd name="connsiteX3" fmla="*/ 3772368 w 4419600"/>
                  <a:gd name="connsiteY3" fmla="*/ 647241 h 4419600"/>
                  <a:gd name="connsiteX4" fmla="*/ 4419601 w 4419600"/>
                  <a:gd name="connsiteY4" fmla="*/ 2209807 h 4419600"/>
                  <a:gd name="connsiteX5" fmla="*/ 3772365 w 4419600"/>
                  <a:gd name="connsiteY5" fmla="*/ 3772372 h 4419600"/>
                  <a:gd name="connsiteX6" fmla="*/ 2209800 w 4419600"/>
                  <a:gd name="connsiteY6" fmla="*/ 4419607 h 4419600"/>
                  <a:gd name="connsiteX7" fmla="*/ 647235 w 4419600"/>
                  <a:gd name="connsiteY7" fmla="*/ 3772370 h 4419600"/>
                  <a:gd name="connsiteX8" fmla="*/ 1 w 4419600"/>
                  <a:gd name="connsiteY8" fmla="*/ 2209804 h 4419600"/>
                  <a:gd name="connsiteX9" fmla="*/ 0 w 4419600"/>
                  <a:gd name="connsiteY9" fmla="*/ 2209800 h 4419600"/>
                  <a:gd name="connsiteX0" fmla="*/ 3772368 w 4419602"/>
                  <a:gd name="connsiteY0" fmla="*/ 647239 h 4419605"/>
                  <a:gd name="connsiteX1" fmla="*/ 4419601 w 4419602"/>
                  <a:gd name="connsiteY1" fmla="*/ 2209805 h 4419605"/>
                  <a:gd name="connsiteX2" fmla="*/ 3772365 w 4419602"/>
                  <a:gd name="connsiteY2" fmla="*/ 3772370 h 4419605"/>
                  <a:gd name="connsiteX3" fmla="*/ 2209800 w 4419602"/>
                  <a:gd name="connsiteY3" fmla="*/ 4419605 h 4419605"/>
                  <a:gd name="connsiteX4" fmla="*/ 647235 w 4419602"/>
                  <a:gd name="connsiteY4" fmla="*/ 3772368 h 4419605"/>
                  <a:gd name="connsiteX5" fmla="*/ 1 w 4419602"/>
                  <a:gd name="connsiteY5" fmla="*/ 2209802 h 4419605"/>
                  <a:gd name="connsiteX6" fmla="*/ 0 w 4419602"/>
                  <a:gd name="connsiteY6" fmla="*/ 2209798 h 4419605"/>
                  <a:gd name="connsiteX7" fmla="*/ 647238 w 4419602"/>
                  <a:gd name="connsiteY7" fmla="*/ 647234 h 4419605"/>
                  <a:gd name="connsiteX8" fmla="*/ 2209804 w 4419602"/>
                  <a:gd name="connsiteY8" fmla="*/ 1 h 4419605"/>
                  <a:gd name="connsiteX9" fmla="*/ 3863808 w 4419602"/>
                  <a:gd name="connsiteY9" fmla="*/ 738679 h 4419605"/>
                  <a:gd name="connsiteX0" fmla="*/ 3772368 w 4419602"/>
                  <a:gd name="connsiteY0" fmla="*/ 647239 h 4419605"/>
                  <a:gd name="connsiteX1" fmla="*/ 4419601 w 4419602"/>
                  <a:gd name="connsiteY1" fmla="*/ 2209805 h 4419605"/>
                  <a:gd name="connsiteX2" fmla="*/ 3772365 w 4419602"/>
                  <a:gd name="connsiteY2" fmla="*/ 3772370 h 4419605"/>
                  <a:gd name="connsiteX3" fmla="*/ 2209800 w 4419602"/>
                  <a:gd name="connsiteY3" fmla="*/ 4419605 h 4419605"/>
                  <a:gd name="connsiteX4" fmla="*/ 647235 w 4419602"/>
                  <a:gd name="connsiteY4" fmla="*/ 3772368 h 4419605"/>
                  <a:gd name="connsiteX5" fmla="*/ 1 w 4419602"/>
                  <a:gd name="connsiteY5" fmla="*/ 2209802 h 4419605"/>
                  <a:gd name="connsiteX6" fmla="*/ 0 w 4419602"/>
                  <a:gd name="connsiteY6" fmla="*/ 2209798 h 4419605"/>
                  <a:gd name="connsiteX7" fmla="*/ 647238 w 4419602"/>
                  <a:gd name="connsiteY7" fmla="*/ 647234 h 4419605"/>
                  <a:gd name="connsiteX8" fmla="*/ 2209804 w 4419602"/>
                  <a:gd name="connsiteY8" fmla="*/ 1 h 4419605"/>
                  <a:gd name="connsiteX0" fmla="*/ 3772368 w 4419602"/>
                  <a:gd name="connsiteY0" fmla="*/ 647238 h 4419604"/>
                  <a:gd name="connsiteX1" fmla="*/ 4419601 w 4419602"/>
                  <a:gd name="connsiteY1" fmla="*/ 2209804 h 4419604"/>
                  <a:gd name="connsiteX2" fmla="*/ 3772365 w 4419602"/>
                  <a:gd name="connsiteY2" fmla="*/ 3772369 h 4419604"/>
                  <a:gd name="connsiteX3" fmla="*/ 2209800 w 4419602"/>
                  <a:gd name="connsiteY3" fmla="*/ 4419604 h 4419604"/>
                  <a:gd name="connsiteX4" fmla="*/ 647235 w 4419602"/>
                  <a:gd name="connsiteY4" fmla="*/ 3772367 h 4419604"/>
                  <a:gd name="connsiteX5" fmla="*/ 1 w 4419602"/>
                  <a:gd name="connsiteY5" fmla="*/ 2209801 h 4419604"/>
                  <a:gd name="connsiteX6" fmla="*/ 0 w 4419602"/>
                  <a:gd name="connsiteY6" fmla="*/ 2209797 h 4419604"/>
                  <a:gd name="connsiteX7" fmla="*/ 647238 w 4419602"/>
                  <a:gd name="connsiteY7" fmla="*/ 647233 h 4419604"/>
                  <a:gd name="connsiteX8" fmla="*/ 1277257 w 4419602"/>
                  <a:gd name="connsiteY8" fmla="*/ 199568 h 4419604"/>
                  <a:gd name="connsiteX9" fmla="*/ 2209804 w 4419602"/>
                  <a:gd name="connsiteY9" fmla="*/ 0 h 4419604"/>
                  <a:gd name="connsiteX0" fmla="*/ 3772368 w 4419602"/>
                  <a:gd name="connsiteY0" fmla="*/ 647238 h 4419604"/>
                  <a:gd name="connsiteX1" fmla="*/ 4419601 w 4419602"/>
                  <a:gd name="connsiteY1" fmla="*/ 2209804 h 4419604"/>
                  <a:gd name="connsiteX2" fmla="*/ 3772365 w 4419602"/>
                  <a:gd name="connsiteY2" fmla="*/ 3772369 h 4419604"/>
                  <a:gd name="connsiteX3" fmla="*/ 2209800 w 4419602"/>
                  <a:gd name="connsiteY3" fmla="*/ 4419604 h 4419604"/>
                  <a:gd name="connsiteX4" fmla="*/ 647235 w 4419602"/>
                  <a:gd name="connsiteY4" fmla="*/ 3772367 h 4419604"/>
                  <a:gd name="connsiteX5" fmla="*/ 1 w 4419602"/>
                  <a:gd name="connsiteY5" fmla="*/ 2209801 h 4419604"/>
                  <a:gd name="connsiteX6" fmla="*/ 0 w 4419602"/>
                  <a:gd name="connsiteY6" fmla="*/ 2209797 h 4419604"/>
                  <a:gd name="connsiteX7" fmla="*/ 647238 w 4419602"/>
                  <a:gd name="connsiteY7" fmla="*/ 647233 h 4419604"/>
                  <a:gd name="connsiteX8" fmla="*/ 1277257 w 4419602"/>
                  <a:gd name="connsiteY8" fmla="*/ 199568 h 4419604"/>
                  <a:gd name="connsiteX9" fmla="*/ 2209804 w 4419602"/>
                  <a:gd name="connsiteY9" fmla="*/ 0 h 4419604"/>
                  <a:gd name="connsiteX0" fmla="*/ 3772368 w 4419602"/>
                  <a:gd name="connsiteY0" fmla="*/ 447670 h 4220036"/>
                  <a:gd name="connsiteX1" fmla="*/ 4419601 w 4419602"/>
                  <a:gd name="connsiteY1" fmla="*/ 2010236 h 4220036"/>
                  <a:gd name="connsiteX2" fmla="*/ 3772365 w 4419602"/>
                  <a:gd name="connsiteY2" fmla="*/ 3572801 h 4220036"/>
                  <a:gd name="connsiteX3" fmla="*/ 2209800 w 4419602"/>
                  <a:gd name="connsiteY3" fmla="*/ 4220036 h 4220036"/>
                  <a:gd name="connsiteX4" fmla="*/ 647235 w 4419602"/>
                  <a:gd name="connsiteY4" fmla="*/ 3572799 h 4220036"/>
                  <a:gd name="connsiteX5" fmla="*/ 1 w 4419602"/>
                  <a:gd name="connsiteY5" fmla="*/ 2010233 h 4220036"/>
                  <a:gd name="connsiteX6" fmla="*/ 0 w 4419602"/>
                  <a:gd name="connsiteY6" fmla="*/ 2010229 h 4220036"/>
                  <a:gd name="connsiteX7" fmla="*/ 647238 w 4419602"/>
                  <a:gd name="connsiteY7" fmla="*/ 447665 h 4220036"/>
                  <a:gd name="connsiteX8" fmla="*/ 1277257 w 4419602"/>
                  <a:gd name="connsiteY8" fmla="*/ 0 h 4220036"/>
                  <a:gd name="connsiteX0" fmla="*/ 3772368 w 4419602"/>
                  <a:gd name="connsiteY0" fmla="*/ 447670 h 4220036"/>
                  <a:gd name="connsiteX1" fmla="*/ 4419601 w 4419602"/>
                  <a:gd name="connsiteY1" fmla="*/ 2010236 h 4220036"/>
                  <a:gd name="connsiteX2" fmla="*/ 3772365 w 4419602"/>
                  <a:gd name="connsiteY2" fmla="*/ 3572801 h 4220036"/>
                  <a:gd name="connsiteX3" fmla="*/ 2209800 w 4419602"/>
                  <a:gd name="connsiteY3" fmla="*/ 4220036 h 4220036"/>
                  <a:gd name="connsiteX4" fmla="*/ 647235 w 4419602"/>
                  <a:gd name="connsiteY4" fmla="*/ 3572799 h 4220036"/>
                  <a:gd name="connsiteX5" fmla="*/ 1 w 4419602"/>
                  <a:gd name="connsiteY5" fmla="*/ 2010233 h 4220036"/>
                  <a:gd name="connsiteX6" fmla="*/ 0 w 4419602"/>
                  <a:gd name="connsiteY6" fmla="*/ 2010229 h 4220036"/>
                  <a:gd name="connsiteX7" fmla="*/ 647238 w 4419602"/>
                  <a:gd name="connsiteY7" fmla="*/ 447665 h 4220036"/>
                  <a:gd name="connsiteX8" fmla="*/ 1277257 w 4419602"/>
                  <a:gd name="connsiteY8" fmla="*/ 0 h 4220036"/>
                  <a:gd name="connsiteX0" fmla="*/ 3772368 w 4419602"/>
                  <a:gd name="connsiteY0" fmla="*/ 307970 h 4080336"/>
                  <a:gd name="connsiteX1" fmla="*/ 4419601 w 4419602"/>
                  <a:gd name="connsiteY1" fmla="*/ 1870536 h 4080336"/>
                  <a:gd name="connsiteX2" fmla="*/ 3772365 w 4419602"/>
                  <a:gd name="connsiteY2" fmla="*/ 3433101 h 4080336"/>
                  <a:gd name="connsiteX3" fmla="*/ 2209800 w 4419602"/>
                  <a:gd name="connsiteY3" fmla="*/ 4080336 h 4080336"/>
                  <a:gd name="connsiteX4" fmla="*/ 647235 w 4419602"/>
                  <a:gd name="connsiteY4" fmla="*/ 3433099 h 4080336"/>
                  <a:gd name="connsiteX5" fmla="*/ 1 w 4419602"/>
                  <a:gd name="connsiteY5" fmla="*/ 1870533 h 4080336"/>
                  <a:gd name="connsiteX6" fmla="*/ 0 w 4419602"/>
                  <a:gd name="connsiteY6" fmla="*/ 1870529 h 4080336"/>
                  <a:gd name="connsiteX7" fmla="*/ 647238 w 4419602"/>
                  <a:gd name="connsiteY7" fmla="*/ 307965 h 4080336"/>
                  <a:gd name="connsiteX8" fmla="*/ 1074057 w 4419602"/>
                  <a:gd name="connsiteY8" fmla="*/ 0 h 4080336"/>
                  <a:gd name="connsiteX0" fmla="*/ 3772368 w 4419602"/>
                  <a:gd name="connsiteY0" fmla="*/ 307970 h 4080336"/>
                  <a:gd name="connsiteX1" fmla="*/ 4419601 w 4419602"/>
                  <a:gd name="connsiteY1" fmla="*/ 1870536 h 4080336"/>
                  <a:gd name="connsiteX2" fmla="*/ 3772365 w 4419602"/>
                  <a:gd name="connsiteY2" fmla="*/ 3433101 h 4080336"/>
                  <a:gd name="connsiteX3" fmla="*/ 2209800 w 4419602"/>
                  <a:gd name="connsiteY3" fmla="*/ 4080336 h 4080336"/>
                  <a:gd name="connsiteX4" fmla="*/ 647235 w 4419602"/>
                  <a:gd name="connsiteY4" fmla="*/ 3433099 h 4080336"/>
                  <a:gd name="connsiteX5" fmla="*/ 1 w 4419602"/>
                  <a:gd name="connsiteY5" fmla="*/ 1870533 h 4080336"/>
                  <a:gd name="connsiteX6" fmla="*/ 0 w 4419602"/>
                  <a:gd name="connsiteY6" fmla="*/ 1870529 h 4080336"/>
                  <a:gd name="connsiteX7" fmla="*/ 647238 w 4419602"/>
                  <a:gd name="connsiteY7" fmla="*/ 307965 h 4080336"/>
                  <a:gd name="connsiteX8" fmla="*/ 1074057 w 4419602"/>
                  <a:gd name="connsiteY8" fmla="*/ 0 h 4080336"/>
                  <a:gd name="connsiteX0" fmla="*/ 3772368 w 4419602"/>
                  <a:gd name="connsiteY0" fmla="*/ 307970 h 4080336"/>
                  <a:gd name="connsiteX1" fmla="*/ 4419601 w 4419602"/>
                  <a:gd name="connsiteY1" fmla="*/ 1870536 h 4080336"/>
                  <a:gd name="connsiteX2" fmla="*/ 3772365 w 4419602"/>
                  <a:gd name="connsiteY2" fmla="*/ 3433101 h 4080336"/>
                  <a:gd name="connsiteX3" fmla="*/ 2209800 w 4419602"/>
                  <a:gd name="connsiteY3" fmla="*/ 4080336 h 4080336"/>
                  <a:gd name="connsiteX4" fmla="*/ 647235 w 4419602"/>
                  <a:gd name="connsiteY4" fmla="*/ 3433099 h 4080336"/>
                  <a:gd name="connsiteX5" fmla="*/ 1 w 4419602"/>
                  <a:gd name="connsiteY5" fmla="*/ 1870533 h 4080336"/>
                  <a:gd name="connsiteX6" fmla="*/ 0 w 4419602"/>
                  <a:gd name="connsiteY6" fmla="*/ 1870529 h 4080336"/>
                  <a:gd name="connsiteX7" fmla="*/ 647238 w 4419602"/>
                  <a:gd name="connsiteY7" fmla="*/ 307965 h 4080336"/>
                  <a:gd name="connsiteX8" fmla="*/ 1074057 w 4419602"/>
                  <a:gd name="connsiteY8" fmla="*/ 0 h 4080336"/>
                  <a:gd name="connsiteX0" fmla="*/ 3772368 w 4419602"/>
                  <a:gd name="connsiteY0" fmla="*/ 307970 h 4118357"/>
                  <a:gd name="connsiteX1" fmla="*/ 4419601 w 4419602"/>
                  <a:gd name="connsiteY1" fmla="*/ 1870536 h 4118357"/>
                  <a:gd name="connsiteX2" fmla="*/ 3772365 w 4419602"/>
                  <a:gd name="connsiteY2" fmla="*/ 3433101 h 4118357"/>
                  <a:gd name="connsiteX3" fmla="*/ 2209800 w 4419602"/>
                  <a:gd name="connsiteY3" fmla="*/ 4080336 h 4118357"/>
                  <a:gd name="connsiteX4" fmla="*/ 904875 w 4419602"/>
                  <a:gd name="connsiteY4" fmla="*/ 3661228 h 4118357"/>
                  <a:gd name="connsiteX5" fmla="*/ 647235 w 4419602"/>
                  <a:gd name="connsiteY5" fmla="*/ 3433099 h 4118357"/>
                  <a:gd name="connsiteX6" fmla="*/ 1 w 4419602"/>
                  <a:gd name="connsiteY6" fmla="*/ 1870533 h 4118357"/>
                  <a:gd name="connsiteX7" fmla="*/ 0 w 4419602"/>
                  <a:gd name="connsiteY7" fmla="*/ 1870529 h 4118357"/>
                  <a:gd name="connsiteX8" fmla="*/ 647238 w 4419602"/>
                  <a:gd name="connsiteY8" fmla="*/ 307965 h 4118357"/>
                  <a:gd name="connsiteX9" fmla="*/ 1074057 w 4419602"/>
                  <a:gd name="connsiteY9" fmla="*/ 0 h 4118357"/>
                  <a:gd name="connsiteX0" fmla="*/ 3772368 w 4419602"/>
                  <a:gd name="connsiteY0" fmla="*/ 5 h 3810392"/>
                  <a:gd name="connsiteX1" fmla="*/ 4419601 w 4419602"/>
                  <a:gd name="connsiteY1" fmla="*/ 1562571 h 3810392"/>
                  <a:gd name="connsiteX2" fmla="*/ 3772365 w 4419602"/>
                  <a:gd name="connsiteY2" fmla="*/ 3125136 h 3810392"/>
                  <a:gd name="connsiteX3" fmla="*/ 2209800 w 4419602"/>
                  <a:gd name="connsiteY3" fmla="*/ 3772371 h 3810392"/>
                  <a:gd name="connsiteX4" fmla="*/ 904875 w 4419602"/>
                  <a:gd name="connsiteY4" fmla="*/ 3353263 h 3810392"/>
                  <a:gd name="connsiteX5" fmla="*/ 647235 w 4419602"/>
                  <a:gd name="connsiteY5" fmla="*/ 3125134 h 3810392"/>
                  <a:gd name="connsiteX6" fmla="*/ 1 w 4419602"/>
                  <a:gd name="connsiteY6" fmla="*/ 1562568 h 3810392"/>
                  <a:gd name="connsiteX7" fmla="*/ 0 w 4419602"/>
                  <a:gd name="connsiteY7" fmla="*/ 1562564 h 3810392"/>
                  <a:gd name="connsiteX8" fmla="*/ 647238 w 4419602"/>
                  <a:gd name="connsiteY8" fmla="*/ 0 h 3810392"/>
                  <a:gd name="connsiteX0" fmla="*/ 3772368 w 4419602"/>
                  <a:gd name="connsiteY0" fmla="*/ 5 h 3810392"/>
                  <a:gd name="connsiteX1" fmla="*/ 4419601 w 4419602"/>
                  <a:gd name="connsiteY1" fmla="*/ 1562571 h 3810392"/>
                  <a:gd name="connsiteX2" fmla="*/ 3772365 w 4419602"/>
                  <a:gd name="connsiteY2" fmla="*/ 3125136 h 3810392"/>
                  <a:gd name="connsiteX3" fmla="*/ 2209800 w 4419602"/>
                  <a:gd name="connsiteY3" fmla="*/ 3772371 h 3810392"/>
                  <a:gd name="connsiteX4" fmla="*/ 904875 w 4419602"/>
                  <a:gd name="connsiteY4" fmla="*/ 3353263 h 3810392"/>
                  <a:gd name="connsiteX5" fmla="*/ 647235 w 4419602"/>
                  <a:gd name="connsiteY5" fmla="*/ 3125134 h 3810392"/>
                  <a:gd name="connsiteX6" fmla="*/ 1 w 4419602"/>
                  <a:gd name="connsiteY6" fmla="*/ 1562568 h 3810392"/>
                  <a:gd name="connsiteX7" fmla="*/ 0 w 4419602"/>
                  <a:gd name="connsiteY7" fmla="*/ 1562564 h 3810392"/>
                  <a:gd name="connsiteX8" fmla="*/ 647238 w 4419602"/>
                  <a:gd name="connsiteY8" fmla="*/ 0 h 3810392"/>
                  <a:gd name="connsiteX9" fmla="*/ 3772368 w 4419602"/>
                  <a:gd name="connsiteY9" fmla="*/ 5 h 3810392"/>
                  <a:gd name="connsiteX0" fmla="*/ 3772368 w 4419602"/>
                  <a:gd name="connsiteY0" fmla="*/ 5 h 3810392"/>
                  <a:gd name="connsiteX1" fmla="*/ 4419601 w 4419602"/>
                  <a:gd name="connsiteY1" fmla="*/ 1562571 h 3810392"/>
                  <a:gd name="connsiteX2" fmla="*/ 3772365 w 4419602"/>
                  <a:gd name="connsiteY2" fmla="*/ 3125136 h 3810392"/>
                  <a:gd name="connsiteX3" fmla="*/ 2209800 w 4419602"/>
                  <a:gd name="connsiteY3" fmla="*/ 3772371 h 3810392"/>
                  <a:gd name="connsiteX4" fmla="*/ 904875 w 4419602"/>
                  <a:gd name="connsiteY4" fmla="*/ 3353263 h 3810392"/>
                  <a:gd name="connsiteX5" fmla="*/ 647235 w 4419602"/>
                  <a:gd name="connsiteY5" fmla="*/ 3125134 h 3810392"/>
                  <a:gd name="connsiteX6" fmla="*/ 1 w 4419602"/>
                  <a:gd name="connsiteY6" fmla="*/ 1562568 h 3810392"/>
                  <a:gd name="connsiteX7" fmla="*/ 0 w 4419602"/>
                  <a:gd name="connsiteY7" fmla="*/ 1562564 h 3810392"/>
                  <a:gd name="connsiteX8" fmla="*/ 647238 w 4419602"/>
                  <a:gd name="connsiteY8" fmla="*/ 0 h 3810392"/>
                  <a:gd name="connsiteX9" fmla="*/ 3863808 w 4419602"/>
                  <a:gd name="connsiteY9" fmla="*/ 91445 h 3810392"/>
                  <a:gd name="connsiteX0" fmla="*/ 3772368 w 4419602"/>
                  <a:gd name="connsiteY0" fmla="*/ 5 h 3810392"/>
                  <a:gd name="connsiteX1" fmla="*/ 4419601 w 4419602"/>
                  <a:gd name="connsiteY1" fmla="*/ 1562571 h 3810392"/>
                  <a:gd name="connsiteX2" fmla="*/ 3772365 w 4419602"/>
                  <a:gd name="connsiteY2" fmla="*/ 3125136 h 3810392"/>
                  <a:gd name="connsiteX3" fmla="*/ 2209800 w 4419602"/>
                  <a:gd name="connsiteY3" fmla="*/ 3772371 h 3810392"/>
                  <a:gd name="connsiteX4" fmla="*/ 904875 w 4419602"/>
                  <a:gd name="connsiteY4" fmla="*/ 3353263 h 3810392"/>
                  <a:gd name="connsiteX5" fmla="*/ 647235 w 4419602"/>
                  <a:gd name="connsiteY5" fmla="*/ 3125134 h 3810392"/>
                  <a:gd name="connsiteX6" fmla="*/ 1 w 4419602"/>
                  <a:gd name="connsiteY6" fmla="*/ 1562568 h 3810392"/>
                  <a:gd name="connsiteX7" fmla="*/ 0 w 4419602"/>
                  <a:gd name="connsiteY7" fmla="*/ 1562564 h 3810392"/>
                  <a:gd name="connsiteX8" fmla="*/ 647238 w 4419602"/>
                  <a:gd name="connsiteY8" fmla="*/ 0 h 3810392"/>
                  <a:gd name="connsiteX0" fmla="*/ 3772368 w 4419602"/>
                  <a:gd name="connsiteY0" fmla="*/ 0 h 3810387"/>
                  <a:gd name="connsiteX1" fmla="*/ 4419601 w 4419602"/>
                  <a:gd name="connsiteY1" fmla="*/ 1562566 h 3810387"/>
                  <a:gd name="connsiteX2" fmla="*/ 3772365 w 4419602"/>
                  <a:gd name="connsiteY2" fmla="*/ 3125131 h 3810387"/>
                  <a:gd name="connsiteX3" fmla="*/ 2209800 w 4419602"/>
                  <a:gd name="connsiteY3" fmla="*/ 3772366 h 3810387"/>
                  <a:gd name="connsiteX4" fmla="*/ 904875 w 4419602"/>
                  <a:gd name="connsiteY4" fmla="*/ 3353258 h 3810387"/>
                  <a:gd name="connsiteX5" fmla="*/ 647235 w 4419602"/>
                  <a:gd name="connsiteY5" fmla="*/ 3125129 h 3810387"/>
                  <a:gd name="connsiteX6" fmla="*/ 1 w 4419602"/>
                  <a:gd name="connsiteY6" fmla="*/ 1562563 h 3810387"/>
                  <a:gd name="connsiteX7" fmla="*/ 0 w 4419602"/>
                  <a:gd name="connsiteY7" fmla="*/ 1562559 h 3810387"/>
                  <a:gd name="connsiteX0" fmla="*/ 3772368 w 4419602"/>
                  <a:gd name="connsiteY0" fmla="*/ 0 h 3810387"/>
                  <a:gd name="connsiteX1" fmla="*/ 4419601 w 4419602"/>
                  <a:gd name="connsiteY1" fmla="*/ 1562566 h 3810387"/>
                  <a:gd name="connsiteX2" fmla="*/ 3772365 w 4419602"/>
                  <a:gd name="connsiteY2" fmla="*/ 3125131 h 3810387"/>
                  <a:gd name="connsiteX3" fmla="*/ 2209800 w 4419602"/>
                  <a:gd name="connsiteY3" fmla="*/ 3772366 h 3810387"/>
                  <a:gd name="connsiteX4" fmla="*/ 904875 w 4419602"/>
                  <a:gd name="connsiteY4" fmla="*/ 3353258 h 3810387"/>
                  <a:gd name="connsiteX5" fmla="*/ 647235 w 4419602"/>
                  <a:gd name="connsiteY5" fmla="*/ 3125129 h 3810387"/>
                  <a:gd name="connsiteX6" fmla="*/ 1 w 4419602"/>
                  <a:gd name="connsiteY6" fmla="*/ 1562563 h 3810387"/>
                  <a:gd name="connsiteX0" fmla="*/ 3127920 w 3775154"/>
                  <a:gd name="connsiteY0" fmla="*/ 0 h 3810387"/>
                  <a:gd name="connsiteX1" fmla="*/ 3775153 w 3775154"/>
                  <a:gd name="connsiteY1" fmla="*/ 1562566 h 3810387"/>
                  <a:gd name="connsiteX2" fmla="*/ 3127917 w 3775154"/>
                  <a:gd name="connsiteY2" fmla="*/ 3125131 h 3810387"/>
                  <a:gd name="connsiteX3" fmla="*/ 1565352 w 3775154"/>
                  <a:gd name="connsiteY3" fmla="*/ 3772366 h 3810387"/>
                  <a:gd name="connsiteX4" fmla="*/ 260427 w 3775154"/>
                  <a:gd name="connsiteY4" fmla="*/ 3353258 h 3810387"/>
                  <a:gd name="connsiteX5" fmla="*/ 2787 w 3775154"/>
                  <a:gd name="connsiteY5" fmla="*/ 3125129 h 3810387"/>
                  <a:gd name="connsiteX0" fmla="*/ 2867493 w 3514727"/>
                  <a:gd name="connsiteY0" fmla="*/ 0 h 3810387"/>
                  <a:gd name="connsiteX1" fmla="*/ 3514726 w 3514727"/>
                  <a:gd name="connsiteY1" fmla="*/ 1562566 h 3810387"/>
                  <a:gd name="connsiteX2" fmla="*/ 2867490 w 3514727"/>
                  <a:gd name="connsiteY2" fmla="*/ 3125131 h 3810387"/>
                  <a:gd name="connsiteX3" fmla="*/ 1304925 w 3514727"/>
                  <a:gd name="connsiteY3" fmla="*/ 3772366 h 3810387"/>
                  <a:gd name="connsiteX4" fmla="*/ 0 w 3514727"/>
                  <a:gd name="connsiteY4" fmla="*/ 3353258 h 3810387"/>
                  <a:gd name="connsiteX0" fmla="*/ 1562568 w 2209802"/>
                  <a:gd name="connsiteY0" fmla="*/ 0 h 3772366"/>
                  <a:gd name="connsiteX1" fmla="*/ 2209801 w 2209802"/>
                  <a:gd name="connsiteY1" fmla="*/ 1562566 h 3772366"/>
                  <a:gd name="connsiteX2" fmla="*/ 1562565 w 2209802"/>
                  <a:gd name="connsiteY2" fmla="*/ 3125131 h 3772366"/>
                  <a:gd name="connsiteX3" fmla="*/ 0 w 2209802"/>
                  <a:gd name="connsiteY3" fmla="*/ 3772366 h 3772366"/>
                  <a:gd name="connsiteX0" fmla="*/ 3 w 647237"/>
                  <a:gd name="connsiteY0" fmla="*/ 0 h 3125131"/>
                  <a:gd name="connsiteX1" fmla="*/ 647236 w 647237"/>
                  <a:gd name="connsiteY1" fmla="*/ 1562566 h 3125131"/>
                  <a:gd name="connsiteX2" fmla="*/ 0 w 647237"/>
                  <a:gd name="connsiteY2" fmla="*/ 3125131 h 3125131"/>
                </a:gdLst>
                <a:ahLst/>
                <a:cxnLst>
                  <a:cxn ang="0">
                    <a:pos x="connsiteX0" y="connsiteY0"/>
                  </a:cxn>
                  <a:cxn ang="0">
                    <a:pos x="connsiteX1" y="connsiteY1"/>
                  </a:cxn>
                  <a:cxn ang="0">
                    <a:pos x="connsiteX2" y="connsiteY2"/>
                  </a:cxn>
                </a:cxnLst>
                <a:rect l="l" t="t" r="r" b="b"/>
                <a:pathLst>
                  <a:path w="647237" h="3125131">
                    <a:moveTo>
                      <a:pt x="3" y="0"/>
                    </a:moveTo>
                    <a:cubicBezTo>
                      <a:pt x="414420" y="414419"/>
                      <a:pt x="647237" y="976491"/>
                      <a:pt x="647236" y="1562566"/>
                    </a:cubicBezTo>
                    <a:cubicBezTo>
                      <a:pt x="647236" y="2148642"/>
                      <a:pt x="414418" y="2710713"/>
                      <a:pt x="0" y="3125131"/>
                    </a:cubicBezTo>
                  </a:path>
                </a:pathLst>
              </a:custGeom>
              <a:noFill/>
              <a:ln w="38100" cap="flat" cmpd="sng" algn="ctr">
                <a:solidFill>
                  <a:schemeClr val="bg1"/>
                </a:solidFill>
                <a:prstDash val="solid"/>
              </a:ln>
              <a:effectLst/>
            </p:spPr>
            <p:txBody>
              <a:bodyPr rtlCol="0" anchor="ctr"/>
              <a:lstStyle/>
              <a:p>
                <a:pPr algn="ctr">
                  <a:defRPr/>
                </a:pPr>
                <a:endParaRPr lang="en-US" kern="0">
                  <a:solidFill>
                    <a:sysClr val="window" lastClr="FFFFFF"/>
                  </a:solidFill>
                  <a:latin typeface="Bookman Old Style" pitchFamily="18" charset="0"/>
                </a:endParaRPr>
              </a:p>
            </p:txBody>
          </p:sp>
          <p:grpSp>
            <p:nvGrpSpPr>
              <p:cNvPr id="59" name="Group 74"/>
              <p:cNvGrpSpPr/>
              <p:nvPr/>
            </p:nvGrpSpPr>
            <p:grpSpPr>
              <a:xfrm>
                <a:off x="8026078" y="1333500"/>
                <a:ext cx="659914" cy="2937702"/>
                <a:chOff x="1667043" y="2129735"/>
                <a:chExt cx="659914" cy="2937702"/>
              </a:xfrm>
            </p:grpSpPr>
            <p:cxnSp>
              <p:nvCxnSpPr>
                <p:cNvPr id="60" name="Straight Connector 59"/>
                <p:cNvCxnSpPr/>
                <p:nvPr/>
              </p:nvCxnSpPr>
              <p:spPr>
                <a:xfrm>
                  <a:off x="2235517" y="3581400"/>
                  <a:ext cx="91440" cy="0"/>
                </a:xfrm>
                <a:prstGeom prst="line">
                  <a:avLst/>
                </a:prstGeom>
                <a:noFill/>
                <a:ln w="38100" cap="flat" cmpd="sng" algn="ctr">
                  <a:solidFill>
                    <a:schemeClr val="bg1"/>
                  </a:solidFill>
                  <a:prstDash val="solid"/>
                </a:ln>
                <a:effectLst/>
              </p:spPr>
            </p:cxnSp>
            <p:cxnSp>
              <p:nvCxnSpPr>
                <p:cNvPr id="61" name="Straight Connector 60"/>
                <p:cNvCxnSpPr/>
                <p:nvPr/>
              </p:nvCxnSpPr>
              <p:spPr>
                <a:xfrm>
                  <a:off x="2227897" y="3429000"/>
                  <a:ext cx="91440" cy="0"/>
                </a:xfrm>
                <a:prstGeom prst="line">
                  <a:avLst/>
                </a:prstGeom>
                <a:noFill/>
                <a:ln w="38100" cap="flat" cmpd="sng" algn="ctr">
                  <a:solidFill>
                    <a:schemeClr val="bg1"/>
                  </a:solidFill>
                  <a:prstDash val="solid"/>
                </a:ln>
                <a:effectLst/>
              </p:spPr>
            </p:cxnSp>
            <p:cxnSp>
              <p:nvCxnSpPr>
                <p:cNvPr id="62" name="Straight Connector 61"/>
                <p:cNvCxnSpPr/>
                <p:nvPr/>
              </p:nvCxnSpPr>
              <p:spPr>
                <a:xfrm>
                  <a:off x="2231707" y="3732212"/>
                  <a:ext cx="91440" cy="0"/>
                </a:xfrm>
                <a:prstGeom prst="line">
                  <a:avLst/>
                </a:prstGeom>
                <a:noFill/>
                <a:ln w="38100" cap="flat" cmpd="sng" algn="ctr">
                  <a:solidFill>
                    <a:schemeClr val="bg1"/>
                  </a:solidFill>
                  <a:prstDash val="solid"/>
                </a:ln>
                <a:effectLst/>
              </p:spPr>
            </p:cxnSp>
            <p:cxnSp>
              <p:nvCxnSpPr>
                <p:cNvPr id="63" name="Straight Connector 62"/>
                <p:cNvCxnSpPr/>
                <p:nvPr/>
              </p:nvCxnSpPr>
              <p:spPr>
                <a:xfrm>
                  <a:off x="2207894" y="3276600"/>
                  <a:ext cx="91440" cy="0"/>
                </a:xfrm>
                <a:prstGeom prst="line">
                  <a:avLst/>
                </a:prstGeom>
                <a:noFill/>
                <a:ln w="38100" cap="flat" cmpd="sng" algn="ctr">
                  <a:solidFill>
                    <a:schemeClr val="bg1"/>
                  </a:solidFill>
                  <a:prstDash val="solid"/>
                </a:ln>
                <a:effectLst/>
              </p:spPr>
            </p:cxnSp>
            <p:cxnSp>
              <p:nvCxnSpPr>
                <p:cNvPr id="64" name="Straight Connector 63"/>
                <p:cNvCxnSpPr/>
                <p:nvPr/>
              </p:nvCxnSpPr>
              <p:spPr>
                <a:xfrm>
                  <a:off x="2214359" y="3884612"/>
                  <a:ext cx="91440" cy="0"/>
                </a:xfrm>
                <a:prstGeom prst="line">
                  <a:avLst/>
                </a:prstGeom>
                <a:noFill/>
                <a:ln w="38100" cap="flat" cmpd="sng" algn="ctr">
                  <a:solidFill>
                    <a:schemeClr val="bg1"/>
                  </a:solidFill>
                  <a:prstDash val="solid"/>
                </a:ln>
                <a:effectLst/>
              </p:spPr>
            </p:cxnSp>
            <p:cxnSp>
              <p:nvCxnSpPr>
                <p:cNvPr id="65" name="Straight Connector 64"/>
                <p:cNvCxnSpPr/>
                <p:nvPr/>
              </p:nvCxnSpPr>
              <p:spPr>
                <a:xfrm>
                  <a:off x="2187689" y="4037012"/>
                  <a:ext cx="91440" cy="0"/>
                </a:xfrm>
                <a:prstGeom prst="line">
                  <a:avLst/>
                </a:prstGeom>
                <a:noFill/>
                <a:ln w="38100" cap="flat" cmpd="sng" algn="ctr">
                  <a:solidFill>
                    <a:schemeClr val="bg1"/>
                  </a:solidFill>
                  <a:prstDash val="solid"/>
                </a:ln>
                <a:effectLst/>
              </p:spPr>
            </p:cxnSp>
            <p:cxnSp>
              <p:nvCxnSpPr>
                <p:cNvPr id="66" name="Straight Connector 65"/>
                <p:cNvCxnSpPr/>
                <p:nvPr/>
              </p:nvCxnSpPr>
              <p:spPr>
                <a:xfrm>
                  <a:off x="2180818" y="3124200"/>
                  <a:ext cx="91440" cy="0"/>
                </a:xfrm>
                <a:prstGeom prst="line">
                  <a:avLst/>
                </a:prstGeom>
                <a:noFill/>
                <a:ln w="38100" cap="flat" cmpd="sng" algn="ctr">
                  <a:solidFill>
                    <a:schemeClr val="bg1"/>
                  </a:solidFill>
                  <a:prstDash val="solid"/>
                </a:ln>
                <a:effectLst/>
              </p:spPr>
            </p:cxnSp>
            <p:cxnSp>
              <p:nvCxnSpPr>
                <p:cNvPr id="67" name="Straight Connector 66"/>
                <p:cNvCxnSpPr/>
                <p:nvPr/>
              </p:nvCxnSpPr>
              <p:spPr>
                <a:xfrm>
                  <a:off x="2138908" y="2971800"/>
                  <a:ext cx="91440" cy="0"/>
                </a:xfrm>
                <a:prstGeom prst="line">
                  <a:avLst/>
                </a:prstGeom>
                <a:noFill/>
                <a:ln w="38100" cap="flat" cmpd="sng" algn="ctr">
                  <a:solidFill>
                    <a:schemeClr val="bg1"/>
                  </a:solidFill>
                  <a:prstDash val="solid"/>
                </a:ln>
                <a:effectLst/>
              </p:spPr>
            </p:cxnSp>
            <p:cxnSp>
              <p:nvCxnSpPr>
                <p:cNvPr id="68" name="Straight Connector 67"/>
                <p:cNvCxnSpPr/>
                <p:nvPr/>
              </p:nvCxnSpPr>
              <p:spPr>
                <a:xfrm>
                  <a:off x="2139009" y="4189412"/>
                  <a:ext cx="91440" cy="0"/>
                </a:xfrm>
                <a:prstGeom prst="line">
                  <a:avLst/>
                </a:prstGeom>
                <a:noFill/>
                <a:ln w="38100" cap="flat" cmpd="sng" algn="ctr">
                  <a:solidFill>
                    <a:schemeClr val="bg1"/>
                  </a:solidFill>
                  <a:prstDash val="solid"/>
                </a:ln>
                <a:effectLst/>
              </p:spPr>
            </p:cxnSp>
            <p:cxnSp>
              <p:nvCxnSpPr>
                <p:cNvPr id="69" name="Straight Connector 68"/>
                <p:cNvCxnSpPr/>
                <p:nvPr/>
              </p:nvCxnSpPr>
              <p:spPr>
                <a:xfrm>
                  <a:off x="2081859" y="4341812"/>
                  <a:ext cx="91440" cy="0"/>
                </a:xfrm>
                <a:prstGeom prst="line">
                  <a:avLst/>
                </a:prstGeom>
                <a:noFill/>
                <a:ln w="38100" cap="flat" cmpd="sng" algn="ctr">
                  <a:solidFill>
                    <a:schemeClr val="bg1"/>
                  </a:solidFill>
                  <a:prstDash val="solid"/>
                </a:ln>
                <a:effectLst/>
              </p:spPr>
            </p:cxnSp>
            <p:cxnSp>
              <p:nvCxnSpPr>
                <p:cNvPr id="70" name="Straight Connector 69"/>
                <p:cNvCxnSpPr/>
                <p:nvPr/>
              </p:nvCxnSpPr>
              <p:spPr>
                <a:xfrm>
                  <a:off x="2025818" y="4473712"/>
                  <a:ext cx="91440" cy="0"/>
                </a:xfrm>
                <a:prstGeom prst="line">
                  <a:avLst/>
                </a:prstGeom>
                <a:noFill/>
                <a:ln w="38100" cap="flat" cmpd="sng" algn="ctr">
                  <a:solidFill>
                    <a:schemeClr val="bg1"/>
                  </a:solidFill>
                  <a:prstDash val="solid"/>
                </a:ln>
                <a:effectLst/>
              </p:spPr>
            </p:cxnSp>
            <p:cxnSp>
              <p:nvCxnSpPr>
                <p:cNvPr id="71" name="Straight Connector 70"/>
                <p:cNvCxnSpPr/>
                <p:nvPr/>
              </p:nvCxnSpPr>
              <p:spPr>
                <a:xfrm>
                  <a:off x="2088528" y="2819400"/>
                  <a:ext cx="91440" cy="0"/>
                </a:xfrm>
                <a:prstGeom prst="line">
                  <a:avLst/>
                </a:prstGeom>
                <a:noFill/>
                <a:ln w="38100" cap="flat" cmpd="sng" algn="ctr">
                  <a:solidFill>
                    <a:schemeClr val="bg1"/>
                  </a:solidFill>
                  <a:prstDash val="solid"/>
                </a:ln>
                <a:effectLst/>
              </p:spPr>
            </p:cxnSp>
            <p:cxnSp>
              <p:nvCxnSpPr>
                <p:cNvPr id="72" name="Straight Connector 71"/>
                <p:cNvCxnSpPr/>
                <p:nvPr/>
              </p:nvCxnSpPr>
              <p:spPr>
                <a:xfrm>
                  <a:off x="2033216" y="2698060"/>
                  <a:ext cx="91440" cy="0"/>
                </a:xfrm>
                <a:prstGeom prst="line">
                  <a:avLst/>
                </a:prstGeom>
                <a:noFill/>
                <a:ln w="38100" cap="flat" cmpd="sng" algn="ctr">
                  <a:solidFill>
                    <a:schemeClr val="bg1"/>
                  </a:solidFill>
                  <a:prstDash val="solid"/>
                </a:ln>
                <a:effectLst/>
              </p:spPr>
            </p:cxnSp>
            <p:cxnSp>
              <p:nvCxnSpPr>
                <p:cNvPr id="73" name="Straight Connector 72"/>
                <p:cNvCxnSpPr/>
                <p:nvPr/>
              </p:nvCxnSpPr>
              <p:spPr>
                <a:xfrm>
                  <a:off x="1982416" y="2583760"/>
                  <a:ext cx="91440" cy="0"/>
                </a:xfrm>
                <a:prstGeom prst="line">
                  <a:avLst/>
                </a:prstGeom>
                <a:noFill/>
                <a:ln w="38100" cap="flat" cmpd="sng" algn="ctr">
                  <a:solidFill>
                    <a:schemeClr val="bg1"/>
                  </a:solidFill>
                  <a:prstDash val="solid"/>
                </a:ln>
                <a:effectLst/>
              </p:spPr>
            </p:cxnSp>
            <p:cxnSp>
              <p:nvCxnSpPr>
                <p:cNvPr id="74" name="Straight Connector 73"/>
                <p:cNvCxnSpPr/>
                <p:nvPr/>
              </p:nvCxnSpPr>
              <p:spPr>
                <a:xfrm>
                  <a:off x="1925266" y="2482160"/>
                  <a:ext cx="91440" cy="0"/>
                </a:xfrm>
                <a:prstGeom prst="line">
                  <a:avLst/>
                </a:prstGeom>
                <a:noFill/>
                <a:ln w="38100" cap="flat" cmpd="sng" algn="ctr">
                  <a:solidFill>
                    <a:schemeClr val="bg1"/>
                  </a:solidFill>
                  <a:prstDash val="solid"/>
                </a:ln>
                <a:effectLst/>
              </p:spPr>
            </p:cxnSp>
            <p:cxnSp>
              <p:nvCxnSpPr>
                <p:cNvPr id="75" name="Straight Connector 74"/>
                <p:cNvCxnSpPr/>
                <p:nvPr/>
              </p:nvCxnSpPr>
              <p:spPr>
                <a:xfrm>
                  <a:off x="1981368" y="4581662"/>
                  <a:ext cx="91440" cy="0"/>
                </a:xfrm>
                <a:prstGeom prst="line">
                  <a:avLst/>
                </a:prstGeom>
                <a:noFill/>
                <a:ln w="38100" cap="flat" cmpd="sng" algn="ctr">
                  <a:solidFill>
                    <a:schemeClr val="bg1"/>
                  </a:solidFill>
                  <a:prstDash val="solid"/>
                </a:ln>
                <a:effectLst/>
              </p:spPr>
            </p:cxnSp>
            <p:cxnSp>
              <p:nvCxnSpPr>
                <p:cNvPr id="76" name="Straight Connector 75"/>
                <p:cNvCxnSpPr/>
                <p:nvPr/>
              </p:nvCxnSpPr>
              <p:spPr>
                <a:xfrm>
                  <a:off x="1930568" y="4689612"/>
                  <a:ext cx="91440" cy="0"/>
                </a:xfrm>
                <a:prstGeom prst="line">
                  <a:avLst/>
                </a:prstGeom>
                <a:noFill/>
                <a:ln w="38100" cap="flat" cmpd="sng" algn="ctr">
                  <a:solidFill>
                    <a:schemeClr val="bg1"/>
                  </a:solidFill>
                  <a:prstDash val="solid"/>
                </a:ln>
                <a:effectLst/>
              </p:spPr>
            </p:cxnSp>
            <p:cxnSp>
              <p:nvCxnSpPr>
                <p:cNvPr id="77" name="Straight Connector 76"/>
                <p:cNvCxnSpPr/>
                <p:nvPr/>
              </p:nvCxnSpPr>
              <p:spPr>
                <a:xfrm>
                  <a:off x="1867068" y="4791212"/>
                  <a:ext cx="91440" cy="0"/>
                </a:xfrm>
                <a:prstGeom prst="line">
                  <a:avLst/>
                </a:prstGeom>
                <a:noFill/>
                <a:ln w="38100" cap="flat" cmpd="sng" algn="ctr">
                  <a:solidFill>
                    <a:schemeClr val="bg1"/>
                  </a:solidFill>
                  <a:prstDash val="solid"/>
                </a:ln>
                <a:effectLst/>
              </p:spPr>
            </p:cxnSp>
            <p:cxnSp>
              <p:nvCxnSpPr>
                <p:cNvPr id="78" name="Straight Connector 77"/>
                <p:cNvCxnSpPr/>
                <p:nvPr/>
              </p:nvCxnSpPr>
              <p:spPr>
                <a:xfrm>
                  <a:off x="1806743" y="4892812"/>
                  <a:ext cx="91440" cy="0"/>
                </a:xfrm>
                <a:prstGeom prst="line">
                  <a:avLst/>
                </a:prstGeom>
                <a:noFill/>
                <a:ln w="38100" cap="flat" cmpd="sng" algn="ctr">
                  <a:solidFill>
                    <a:schemeClr val="bg1"/>
                  </a:solidFill>
                  <a:prstDash val="solid"/>
                </a:ln>
                <a:effectLst/>
              </p:spPr>
            </p:cxnSp>
            <p:cxnSp>
              <p:nvCxnSpPr>
                <p:cNvPr id="79" name="Straight Connector 78"/>
                <p:cNvCxnSpPr/>
                <p:nvPr/>
              </p:nvCxnSpPr>
              <p:spPr>
                <a:xfrm>
                  <a:off x="1736893" y="4988062"/>
                  <a:ext cx="91440" cy="0"/>
                </a:xfrm>
                <a:prstGeom prst="line">
                  <a:avLst/>
                </a:prstGeom>
                <a:noFill/>
                <a:ln w="38100" cap="flat" cmpd="sng" algn="ctr">
                  <a:solidFill>
                    <a:schemeClr val="bg1"/>
                  </a:solidFill>
                  <a:prstDash val="solid"/>
                </a:ln>
                <a:effectLst/>
              </p:spPr>
            </p:cxnSp>
            <p:cxnSp>
              <p:nvCxnSpPr>
                <p:cNvPr id="80" name="Straight Connector 79"/>
                <p:cNvCxnSpPr/>
                <p:nvPr/>
              </p:nvCxnSpPr>
              <p:spPr>
                <a:xfrm>
                  <a:off x="1667043" y="5067437"/>
                  <a:ext cx="91440" cy="0"/>
                </a:xfrm>
                <a:prstGeom prst="line">
                  <a:avLst/>
                </a:prstGeom>
                <a:noFill/>
                <a:ln w="38100" cap="flat" cmpd="sng" algn="ctr">
                  <a:solidFill>
                    <a:schemeClr val="bg1"/>
                  </a:solidFill>
                  <a:prstDash val="solid"/>
                </a:ln>
                <a:effectLst/>
              </p:spPr>
            </p:cxnSp>
            <p:cxnSp>
              <p:nvCxnSpPr>
                <p:cNvPr id="81" name="Straight Connector 80"/>
                <p:cNvCxnSpPr/>
                <p:nvPr/>
              </p:nvCxnSpPr>
              <p:spPr>
                <a:xfrm>
                  <a:off x="1872879" y="2386910"/>
                  <a:ext cx="91440" cy="0"/>
                </a:xfrm>
                <a:prstGeom prst="line">
                  <a:avLst/>
                </a:prstGeom>
                <a:noFill/>
                <a:ln w="38100" cap="flat" cmpd="sng" algn="ctr">
                  <a:solidFill>
                    <a:schemeClr val="bg1"/>
                  </a:solidFill>
                  <a:prstDash val="solid"/>
                </a:ln>
                <a:effectLst/>
              </p:spPr>
            </p:cxnSp>
            <p:cxnSp>
              <p:nvCxnSpPr>
                <p:cNvPr id="82" name="Straight Connector 81"/>
                <p:cNvCxnSpPr/>
                <p:nvPr/>
              </p:nvCxnSpPr>
              <p:spPr>
                <a:xfrm>
                  <a:off x="1815729" y="2301185"/>
                  <a:ext cx="91440" cy="0"/>
                </a:xfrm>
                <a:prstGeom prst="line">
                  <a:avLst/>
                </a:prstGeom>
                <a:noFill/>
                <a:ln w="38100" cap="flat" cmpd="sng" algn="ctr">
                  <a:solidFill>
                    <a:schemeClr val="bg1"/>
                  </a:solidFill>
                  <a:prstDash val="solid"/>
                </a:ln>
                <a:effectLst/>
              </p:spPr>
            </p:cxnSp>
            <p:cxnSp>
              <p:nvCxnSpPr>
                <p:cNvPr id="83" name="Straight Connector 82"/>
                <p:cNvCxnSpPr/>
                <p:nvPr/>
              </p:nvCxnSpPr>
              <p:spPr>
                <a:xfrm>
                  <a:off x="1744291" y="2210698"/>
                  <a:ext cx="91440" cy="0"/>
                </a:xfrm>
                <a:prstGeom prst="line">
                  <a:avLst/>
                </a:prstGeom>
                <a:noFill/>
                <a:ln w="38100" cap="flat" cmpd="sng" algn="ctr">
                  <a:solidFill>
                    <a:schemeClr val="bg1"/>
                  </a:solidFill>
                  <a:prstDash val="solid"/>
                </a:ln>
                <a:effectLst/>
              </p:spPr>
            </p:cxnSp>
            <p:cxnSp>
              <p:nvCxnSpPr>
                <p:cNvPr id="84" name="Straight Connector 83"/>
                <p:cNvCxnSpPr/>
                <p:nvPr/>
              </p:nvCxnSpPr>
              <p:spPr>
                <a:xfrm>
                  <a:off x="1672854" y="2129735"/>
                  <a:ext cx="91440" cy="0"/>
                </a:xfrm>
                <a:prstGeom prst="line">
                  <a:avLst/>
                </a:prstGeom>
                <a:noFill/>
                <a:ln w="38100" cap="flat" cmpd="sng" algn="ctr">
                  <a:solidFill>
                    <a:schemeClr val="bg1"/>
                  </a:solidFill>
                  <a:prstDash val="solid"/>
                </a:ln>
                <a:effectLst/>
              </p:spPr>
            </p:cxnSp>
          </p:grpSp>
        </p:grpSp>
        <p:cxnSp>
          <p:nvCxnSpPr>
            <p:cNvPr id="36" name="Straight Connector 35"/>
            <p:cNvCxnSpPr/>
            <p:nvPr/>
          </p:nvCxnSpPr>
          <p:spPr>
            <a:xfrm flipH="1">
              <a:off x="1079500" y="1729592"/>
              <a:ext cx="4464050" cy="1166812"/>
            </a:xfrm>
            <a:prstGeom prst="line">
              <a:avLst/>
            </a:prstGeom>
            <a:ln w="28575">
              <a:solidFill>
                <a:srgbClr val="FF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34025" y="1166028"/>
              <a:ext cx="2009775" cy="562526"/>
            </a:xfrm>
            <a:prstGeom prst="line">
              <a:avLst/>
            </a:prstGeom>
            <a:ln w="28575">
              <a:solidFill>
                <a:srgbClr val="FF00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81650" y="1089828"/>
              <a:ext cx="1873250" cy="793741"/>
            </a:xfrm>
            <a:prstGeom prst="line">
              <a:avLst/>
            </a:prstGeom>
            <a:ln w="28575">
              <a:solidFill>
                <a:srgbClr val="00FFFF"/>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6743700" y="1394665"/>
              <a:ext cx="0" cy="848163"/>
            </a:xfrm>
            <a:prstGeom prst="straightConnector1">
              <a:avLst/>
            </a:prstGeom>
            <a:ln w="28575">
              <a:solidFill>
                <a:srgbClr val="FFFF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0" name="Flowchart: Connector 39"/>
            <p:cNvSpPr/>
            <p:nvPr/>
          </p:nvSpPr>
          <p:spPr>
            <a:xfrm>
              <a:off x="5573236" y="2227280"/>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kern="0">
                <a:solidFill>
                  <a:srgbClr val="0070C0"/>
                </a:solidFill>
                <a:latin typeface="Bookman Old Style" pitchFamily="18" charset="0"/>
              </a:endParaRPr>
            </a:p>
          </p:txBody>
        </p:sp>
        <p:sp>
          <p:nvSpPr>
            <p:cNvPr id="41" name="Flowchart: Connector 40"/>
            <p:cNvSpPr/>
            <p:nvPr/>
          </p:nvSpPr>
          <p:spPr>
            <a:xfrm>
              <a:off x="3394534" y="2227280"/>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kern="0">
                <a:solidFill>
                  <a:srgbClr val="0070C0"/>
                </a:solidFill>
                <a:latin typeface="Bookman Old Style" pitchFamily="18" charset="0"/>
              </a:endParaRPr>
            </a:p>
          </p:txBody>
        </p:sp>
        <p:sp>
          <p:nvSpPr>
            <p:cNvPr id="42" name="Flowchart: Connector 41"/>
            <p:cNvSpPr/>
            <p:nvPr/>
          </p:nvSpPr>
          <p:spPr>
            <a:xfrm>
              <a:off x="4370647" y="2222518"/>
              <a:ext cx="109728" cy="109728"/>
            </a:xfrm>
            <a:prstGeom prst="flowChartConnector">
              <a:avLst/>
            </a:prstGeom>
            <a:solidFill>
              <a:srgbClr val="FF0000"/>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tlCol="0" anchor="ctr"/>
            <a:lstStyle/>
            <a:p>
              <a:pPr algn="ctr">
                <a:defRPr/>
              </a:pPr>
              <a:endParaRPr lang="en-US" kern="0">
                <a:solidFill>
                  <a:srgbClr val="0070C0"/>
                </a:solidFill>
                <a:latin typeface="Bookman Old Style" pitchFamily="18" charset="0"/>
              </a:endParaRPr>
            </a:p>
          </p:txBody>
        </p:sp>
        <p:grpSp>
          <p:nvGrpSpPr>
            <p:cNvPr id="43" name="Group 42"/>
            <p:cNvGrpSpPr/>
            <p:nvPr/>
          </p:nvGrpSpPr>
          <p:grpSpPr>
            <a:xfrm>
              <a:off x="5029200" y="1886754"/>
              <a:ext cx="548640" cy="0"/>
              <a:chOff x="5029200" y="2190750"/>
              <a:chExt cx="548640" cy="0"/>
            </a:xfrm>
          </p:grpSpPr>
          <p:cxnSp>
            <p:nvCxnSpPr>
              <p:cNvPr id="54" name="Straight Connector 53"/>
              <p:cNvCxnSpPr/>
              <p:nvPr/>
            </p:nvCxnSpPr>
            <p:spPr>
              <a:xfrm>
                <a:off x="5029200" y="2190750"/>
                <a:ext cx="548640"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105400" y="2190750"/>
                <a:ext cx="274320" cy="0"/>
              </a:xfrm>
              <a:prstGeom prst="line">
                <a:avLst/>
              </a:prstGeom>
              <a:ln w="28575">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p:nvPr/>
          </p:nvCxnSpPr>
          <p:spPr>
            <a:xfrm flipV="1">
              <a:off x="5038029" y="1865486"/>
              <a:ext cx="696" cy="401272"/>
            </a:xfrm>
            <a:prstGeom prst="straightConnector1">
              <a:avLst/>
            </a:prstGeom>
            <a:ln w="28575">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467225" y="1975337"/>
              <a:ext cx="130175" cy="34438"/>
            </a:xfrm>
            <a:prstGeom prst="line">
              <a:avLst/>
            </a:prstGeom>
            <a:ln w="28575">
              <a:solidFill>
                <a:srgbClr val="FF00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2177766" y="2541122"/>
              <a:ext cx="260634" cy="71658"/>
            </a:xfrm>
            <a:prstGeom prst="line">
              <a:avLst/>
            </a:prstGeom>
            <a:ln w="28575">
              <a:solidFill>
                <a:srgbClr val="FF00FF"/>
              </a:solidFill>
              <a:tailEnd type="stealth"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878278" y="1566079"/>
              <a:ext cx="352982" cy="381000"/>
            </a:xfrm>
            <a:prstGeom prst="rect">
              <a:avLst/>
            </a:prstGeom>
            <a:noFill/>
          </p:spPr>
          <p:txBody>
            <a:bodyPr wrap="square" rtlCol="0">
              <a:spAutoFit/>
            </a:bodyPr>
            <a:lstStyle/>
            <a:p>
              <a:r>
                <a:rPr lang="en-US" b="1" dirty="0" smtClean="0">
                  <a:solidFill>
                    <a:schemeClr val="bg1"/>
                  </a:solidFill>
                  <a:latin typeface="Tw Cen MT" panose="020B0602020104020603" pitchFamily="34" charset="0"/>
                </a:rPr>
                <a:t>A</a:t>
              </a:r>
              <a:endParaRPr lang="en-US" b="1" dirty="0">
                <a:solidFill>
                  <a:schemeClr val="bg1"/>
                </a:solidFill>
                <a:latin typeface="Tw Cen MT" panose="020B0602020104020603" pitchFamily="34" charset="0"/>
              </a:endParaRPr>
            </a:p>
          </p:txBody>
        </p:sp>
        <p:grpSp>
          <p:nvGrpSpPr>
            <p:cNvPr id="48" name="Group 47"/>
            <p:cNvGrpSpPr/>
            <p:nvPr/>
          </p:nvGrpSpPr>
          <p:grpSpPr>
            <a:xfrm>
              <a:off x="6571450" y="1010764"/>
              <a:ext cx="425116" cy="369332"/>
              <a:chOff x="4701540" y="2876550"/>
              <a:chExt cx="425116" cy="369332"/>
            </a:xfrm>
          </p:grpSpPr>
          <p:sp>
            <p:nvSpPr>
              <p:cNvPr id="52" name="Rectangle 51"/>
              <p:cNvSpPr/>
              <p:nvPr/>
            </p:nvSpPr>
            <p:spPr>
              <a:xfrm>
                <a:off x="4701540" y="2876550"/>
                <a:ext cx="425116" cy="369332"/>
              </a:xfrm>
              <a:prstGeom prst="rect">
                <a:avLst/>
              </a:prstGeom>
            </p:spPr>
            <p:txBody>
              <a:bodyPr wrap="square">
                <a:spAutoFit/>
              </a:bodyPr>
              <a:lstStyle/>
              <a:p>
                <a:r>
                  <a:rPr lang="en-US" b="1" dirty="0" smtClean="0">
                    <a:solidFill>
                      <a:schemeClr val="bg1"/>
                    </a:solidFill>
                    <a:latin typeface="Tw Cen MT" panose="020B0602020104020603" pitchFamily="34" charset="0"/>
                    <a:cs typeface="Times New Roman" pitchFamily="18" charset="0"/>
                  </a:rPr>
                  <a:t>A</a:t>
                </a:r>
                <a:endParaRPr lang="en-US" dirty="0">
                  <a:solidFill>
                    <a:schemeClr val="bg1"/>
                  </a:solidFill>
                  <a:latin typeface="Tw Cen MT" panose="020B0602020104020603" pitchFamily="34" charset="0"/>
                </a:endParaRPr>
              </a:p>
            </p:txBody>
          </p:sp>
          <p:cxnSp>
            <p:nvCxnSpPr>
              <p:cNvPr id="53" name="Straight Connector 52"/>
              <p:cNvCxnSpPr/>
              <p:nvPr/>
            </p:nvCxnSpPr>
            <p:spPr>
              <a:xfrm>
                <a:off x="4953000" y="2966084"/>
                <a:ext cx="0" cy="740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6583680" y="2262390"/>
              <a:ext cx="425116" cy="369332"/>
              <a:chOff x="4701540" y="2876550"/>
              <a:chExt cx="425116" cy="369332"/>
            </a:xfrm>
          </p:grpSpPr>
          <p:sp>
            <p:nvSpPr>
              <p:cNvPr id="50" name="Rectangle 49"/>
              <p:cNvSpPr/>
              <p:nvPr/>
            </p:nvSpPr>
            <p:spPr>
              <a:xfrm>
                <a:off x="4701540" y="2876550"/>
                <a:ext cx="425116" cy="369332"/>
              </a:xfrm>
              <a:prstGeom prst="rect">
                <a:avLst/>
              </a:prstGeom>
            </p:spPr>
            <p:txBody>
              <a:bodyPr wrap="square">
                <a:spAutoFit/>
              </a:bodyPr>
              <a:lstStyle/>
              <a:p>
                <a:r>
                  <a:rPr lang="en-US" b="1" dirty="0" smtClean="0">
                    <a:solidFill>
                      <a:schemeClr val="bg1"/>
                    </a:solidFill>
                    <a:latin typeface="Tw Cen MT" panose="020B0602020104020603" pitchFamily="34" charset="0"/>
                    <a:cs typeface="Times New Roman" pitchFamily="18" charset="0"/>
                  </a:rPr>
                  <a:t>B</a:t>
                </a:r>
                <a:endParaRPr lang="en-US" dirty="0">
                  <a:solidFill>
                    <a:schemeClr val="bg1"/>
                  </a:solidFill>
                  <a:latin typeface="Tw Cen MT" panose="020B0602020104020603" pitchFamily="34" charset="0"/>
                </a:endParaRPr>
              </a:p>
            </p:txBody>
          </p:sp>
          <p:cxnSp>
            <p:nvCxnSpPr>
              <p:cNvPr id="51" name="Straight Connector 50"/>
              <p:cNvCxnSpPr/>
              <p:nvPr/>
            </p:nvCxnSpPr>
            <p:spPr>
              <a:xfrm>
                <a:off x="4933952" y="2966084"/>
                <a:ext cx="0" cy="740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5" name="Rectangle 84"/>
          <p:cNvSpPr/>
          <p:nvPr/>
        </p:nvSpPr>
        <p:spPr>
          <a:xfrm>
            <a:off x="179062" y="427489"/>
            <a:ext cx="4537726" cy="925061"/>
          </a:xfrm>
          <a:prstGeom prst="rect">
            <a:avLst/>
          </a:prstGeom>
        </p:spPr>
        <p:txBody>
          <a:bodyPr wrap="square">
            <a:spAutoFit/>
          </a:bodyPr>
          <a:lstStyle/>
          <a:p>
            <a:pPr>
              <a:lnSpc>
                <a:spcPts val="2100"/>
              </a:lnSpc>
              <a:tabLst>
                <a:tab pos="1431925" algn="l"/>
              </a:tabLst>
            </a:pPr>
            <a:r>
              <a:rPr lang="en-US" sz="2800" dirty="0">
                <a:solidFill>
                  <a:srgbClr val="FFC000"/>
                </a:solidFill>
                <a:effectLst>
                  <a:outerShdw blurRad="38100" dist="38100" dir="2700000" algn="tl">
                    <a:srgbClr val="000000"/>
                  </a:outerShdw>
                </a:effectLst>
                <a:latin typeface="Tw Cen MT" panose="020B0602020104020603" pitchFamily="34" charset="0"/>
              </a:rPr>
              <a:t>Concave mirror </a:t>
            </a:r>
            <a:r>
              <a:rPr lang="en-US" sz="2000" dirty="0">
                <a:solidFill>
                  <a:schemeClr val="bg1"/>
                </a:solidFill>
                <a:effectLst>
                  <a:outerShdw blurRad="38100" dist="38100" dir="2700000" algn="tl">
                    <a:srgbClr val="000000"/>
                  </a:outerShdw>
                </a:effectLst>
                <a:latin typeface="Tw Cen MT" panose="020B0602020104020603" pitchFamily="34" charset="0"/>
              </a:rPr>
              <a:t>produces erect images only if the object is placed within the focal length.</a:t>
            </a:r>
            <a:endParaRPr lang="en-US" sz="2800" dirty="0">
              <a:solidFill>
                <a:schemeClr val="bg1"/>
              </a:solidFill>
              <a:effectLst>
                <a:outerShdw blurRad="38100" dist="38100" dir="2700000" algn="tl">
                  <a:srgbClr val="000000"/>
                </a:outerShdw>
              </a:effectLst>
              <a:latin typeface="Tw Cen MT" panose="020B0602020104020603" pitchFamily="34" charset="0"/>
            </a:endParaRPr>
          </a:p>
        </p:txBody>
      </p:sp>
      <p:pic>
        <p:nvPicPr>
          <p:cNvPr id="88" name="Picture 2" descr="C:\Users\200313\Desktop\How-to-choose-the-right-mirror-for-your-car.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t="8268" b="1409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2514600" y="1123950"/>
            <a:ext cx="4012733" cy="655757"/>
          </a:xfrm>
          <a:prstGeom prst="rect">
            <a:avLst/>
          </a:prstGeom>
        </p:spPr>
        <p:txBody>
          <a:bodyPr wrap="square">
            <a:spAutoFit/>
          </a:bodyPr>
          <a:lstStyle/>
          <a:p>
            <a:pPr>
              <a:lnSpc>
                <a:spcPts val="2100"/>
              </a:lnSpc>
              <a:tabLst>
                <a:tab pos="1431925" algn="l"/>
              </a:tabLst>
            </a:pPr>
            <a:r>
              <a:rPr lang="en-US" sz="2800" dirty="0" smtClean="0">
                <a:solidFill>
                  <a:srgbClr val="FFC000"/>
                </a:solidFill>
                <a:effectLst>
                  <a:outerShdw blurRad="38100" dist="38100" dir="2700000" algn="tl">
                    <a:srgbClr val="000000"/>
                  </a:outerShdw>
                </a:effectLst>
                <a:latin typeface="Tw Cen MT" panose="020B0602020104020603" pitchFamily="34" charset="0"/>
              </a:rPr>
              <a:t>Convex mirror </a:t>
            </a:r>
            <a:r>
              <a:rPr lang="en-US" sz="2000" dirty="0" smtClean="0">
                <a:solidFill>
                  <a:schemeClr val="bg1"/>
                </a:solidFill>
                <a:effectLst>
                  <a:outerShdw blurRad="38100" dist="38100" dir="2700000" algn="tl">
                    <a:srgbClr val="000000"/>
                  </a:outerShdw>
                </a:effectLst>
                <a:latin typeface="Tw Cen MT" panose="020B0602020104020603" pitchFamily="34" charset="0"/>
              </a:rPr>
              <a:t>produces erect image of distant objects.</a:t>
            </a:r>
            <a:endParaRPr lang="en-US" sz="2000" dirty="0">
              <a:solidFill>
                <a:schemeClr val="bg1"/>
              </a:solidFill>
              <a:effectLst>
                <a:outerShdw blurRad="38100" dist="38100" dir="2700000" algn="tl">
                  <a:srgbClr val="000000"/>
                </a:outerShdw>
              </a:effectLst>
              <a:latin typeface="Tw Cen MT" panose="020B0602020104020603" pitchFamily="34" charset="0"/>
            </a:endParaRPr>
          </a:p>
        </p:txBody>
      </p:sp>
      <p:sp>
        <p:nvSpPr>
          <p:cNvPr id="90" name="Rectangle 89"/>
          <p:cNvSpPr/>
          <p:nvPr/>
        </p:nvSpPr>
        <p:spPr>
          <a:xfrm>
            <a:off x="158196" y="2296993"/>
            <a:ext cx="6547319" cy="655757"/>
          </a:xfrm>
          <a:prstGeom prst="rect">
            <a:avLst/>
          </a:prstGeom>
        </p:spPr>
        <p:txBody>
          <a:bodyPr wrap="square">
            <a:spAutoFit/>
          </a:bodyPr>
          <a:lstStyle/>
          <a:p>
            <a:pPr>
              <a:lnSpc>
                <a:spcPts val="2100"/>
              </a:lnSpc>
              <a:tabLst>
                <a:tab pos="1431925" algn="l"/>
              </a:tabLst>
            </a:pPr>
            <a:r>
              <a:rPr lang="en-US" sz="2400" dirty="0">
                <a:solidFill>
                  <a:schemeClr val="bg1"/>
                </a:solidFill>
                <a:effectLst>
                  <a:outerShdw blurRad="38100" dist="38100" dir="2700000" algn="tl">
                    <a:srgbClr val="000000"/>
                  </a:outerShdw>
                </a:effectLst>
                <a:latin typeface="Tw Cen MT" panose="020B0602020104020603" pitchFamily="34" charset="0"/>
              </a:rPr>
              <a:t>Both plane and convex mirror produce erect images of distant objects.</a:t>
            </a:r>
          </a:p>
        </p:txBody>
      </p:sp>
    </p:spTree>
    <p:extLst>
      <p:ext uri="{BB962C8B-B14F-4D97-AF65-F5344CB8AC3E}">
        <p14:creationId xmlns:p14="http://schemas.microsoft.com/office/powerpoint/2010/main" val="57854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23" dur="125" autoRev="1" fill="remove"/>
                                        <p:tgtEl>
                                          <p:spTgt spid="6"/>
                                        </p:tgtEl>
                                        <p:attrNameLst>
                                          <p:attrName>style.color</p:attrName>
                                        </p:attrNameLst>
                                      </p:cBhvr>
                                      <p:to>
                                        <a:schemeClr val="bg1"/>
                                      </p:to>
                                    </p:animClr>
                                    <p:animClr clrSpc="rgb" dir="cw">
                                      <p:cBhvr>
                                        <p:cTn id="24" dur="125" autoRev="1" fill="remove"/>
                                        <p:tgtEl>
                                          <p:spTgt spid="6"/>
                                        </p:tgtEl>
                                        <p:attrNameLst>
                                          <p:attrName>fillcolor</p:attrName>
                                        </p:attrNameLst>
                                      </p:cBhvr>
                                      <p:to>
                                        <a:schemeClr val="bg1"/>
                                      </p:to>
                                    </p:animClr>
                                    <p:set>
                                      <p:cBhvr>
                                        <p:cTn id="25" dur="125" autoRev="1" fill="remove"/>
                                        <p:tgtEl>
                                          <p:spTgt spid="6"/>
                                        </p:tgtEl>
                                        <p:attrNameLst>
                                          <p:attrName>fill.type</p:attrName>
                                        </p:attrNameLst>
                                      </p:cBhvr>
                                      <p:to>
                                        <p:strVal val="solid"/>
                                      </p:to>
                                    </p:set>
                                    <p:set>
                                      <p:cBhvr>
                                        <p:cTn id="26" dur="125" autoRev="1" fill="remove"/>
                                        <p:tgtEl>
                                          <p:spTgt spid="6"/>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par>
                          <p:cTn id="38" fill="hold">
                            <p:stCondLst>
                              <p:cond delay="500"/>
                            </p:stCondLst>
                            <p:childTnLst>
                              <p:par>
                                <p:cTn id="39" presetID="16" presetClass="entr" presetSubtype="21"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arn(inVertical)">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25"/>
                                        </p:tgtEl>
                                      </p:cBhvr>
                                    </p:animEffect>
                                    <p:set>
                                      <p:cBhvr>
                                        <p:cTn id="46" dur="1" fill="hold">
                                          <p:stCondLst>
                                            <p:cond delay="499"/>
                                          </p:stCondLst>
                                        </p:cTn>
                                        <p:tgtEl>
                                          <p:spTgt spid="2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63" presetClass="path" presetSubtype="0" decel="100000" fill="hold" grpId="1" nodeType="clickEffect">
                                  <p:stCondLst>
                                    <p:cond delay="0"/>
                                  </p:stCondLst>
                                  <p:childTnLst>
                                    <p:animMotion origin="layout" path="M -4.44444E-6 -3.20988E-6 L 0.17848 -3.20988E-6 " pathEditMode="relative" rAng="0" ptsTypes="AA">
                                      <p:cBhvr>
                                        <p:cTn id="53" dur="2000" fill="hold"/>
                                        <p:tgtEl>
                                          <p:spTgt spid="19"/>
                                        </p:tgtEl>
                                        <p:attrNameLst>
                                          <p:attrName>ppt_x</p:attrName>
                                          <p:attrName>ppt_y</p:attrName>
                                        </p:attrNameLst>
                                      </p:cBhvr>
                                      <p:rCtr x="8924"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par>
                                <p:cTn id="59" presetID="10"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childTnLst>
                          </p:cTn>
                        </p:par>
                        <p:par>
                          <p:cTn id="62" fill="hold">
                            <p:stCondLst>
                              <p:cond delay="500"/>
                            </p:stCondLst>
                            <p:childTnLst>
                              <p:par>
                                <p:cTn id="63" presetID="16" presetClass="entr" presetSubtype="21"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barn(inVertical)">
                                      <p:cBhvr>
                                        <p:cTn id="65" dur="500"/>
                                        <p:tgtEl>
                                          <p:spTgt spid="8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85"/>
                                        </p:tgtEl>
                                      </p:cBhvr>
                                    </p:animEffect>
                                    <p:set>
                                      <p:cBhvr>
                                        <p:cTn id="70" dur="1" fill="hold">
                                          <p:stCondLst>
                                            <p:cond delay="499"/>
                                          </p:stCondLst>
                                        </p:cTn>
                                        <p:tgtEl>
                                          <p:spTgt spid="85"/>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7"/>
                                        </p:tgtEl>
                                      </p:cBhvr>
                                    </p:animEffect>
                                    <p:set>
                                      <p:cBhvr>
                                        <p:cTn id="73" dur="1" fill="hold">
                                          <p:stCondLst>
                                            <p:cond delay="499"/>
                                          </p:stCondLst>
                                        </p:cTn>
                                        <p:tgtEl>
                                          <p:spTgt spid="27"/>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26"/>
                                        </p:tgtEl>
                                      </p:cBhvr>
                                    </p:animEffect>
                                    <p:set>
                                      <p:cBhvr>
                                        <p:cTn id="76" dur="1" fill="hold">
                                          <p:stCondLst>
                                            <p:cond delay="499"/>
                                          </p:stCondLst>
                                        </p:cTn>
                                        <p:tgtEl>
                                          <p:spTgt spid="2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63" presetClass="path" presetSubtype="0" accel="50000" decel="50000" fill="hold" grpId="2" nodeType="clickEffect">
                                  <p:stCondLst>
                                    <p:cond delay="0"/>
                                  </p:stCondLst>
                                  <p:childTnLst>
                                    <p:animMotion origin="layout" path="M 0.17848 4.15508E-6 L 0.37014 4.15508E-6 " pathEditMode="relative" rAng="0" ptsTypes="AA">
                                      <p:cBhvr>
                                        <p:cTn id="80" dur="2000" fill="hold"/>
                                        <p:tgtEl>
                                          <p:spTgt spid="19"/>
                                        </p:tgtEl>
                                        <p:attrNameLst>
                                          <p:attrName>ppt_x</p:attrName>
                                          <p:attrName>ppt_y</p:attrName>
                                        </p:attrNameLst>
                                      </p:cBhvr>
                                      <p:rCtr x="9583" y="0"/>
                                    </p:animMotion>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nodeType="clickEffect">
                                  <p:stCondLst>
                                    <p:cond delay="0"/>
                                  </p:stCondLst>
                                  <p:childTnLst>
                                    <p:set>
                                      <p:cBhvr>
                                        <p:cTn id="84" dur="1" fill="hold">
                                          <p:stCondLst>
                                            <p:cond delay="0"/>
                                          </p:stCondLst>
                                        </p:cTn>
                                        <p:tgtEl>
                                          <p:spTgt spid="88"/>
                                        </p:tgtEl>
                                        <p:attrNameLst>
                                          <p:attrName>style.visibility</p:attrName>
                                        </p:attrNameLst>
                                      </p:cBhvr>
                                      <p:to>
                                        <p:strVal val="visible"/>
                                      </p:to>
                                    </p:set>
                                    <p:animEffect transition="in" filter="barn(inVertical)">
                                      <p:cBhvr>
                                        <p:cTn id="85" dur="500"/>
                                        <p:tgtEl>
                                          <p:spTgt spid="88"/>
                                        </p:tgtEl>
                                      </p:cBhvr>
                                    </p:animEffect>
                                  </p:childTnLst>
                                </p:cTn>
                              </p:par>
                            </p:childTnLst>
                          </p:cTn>
                        </p:par>
                        <p:par>
                          <p:cTn id="86" fill="hold">
                            <p:stCondLst>
                              <p:cond delay="500"/>
                            </p:stCondLst>
                            <p:childTnLst>
                              <p:par>
                                <p:cTn id="87" presetID="16" presetClass="entr" presetSubtype="21" fill="hold" grpId="0" nodeType="afterEffect">
                                  <p:stCondLst>
                                    <p:cond delay="0"/>
                                  </p:stCondLst>
                                  <p:childTnLst>
                                    <p:set>
                                      <p:cBhvr>
                                        <p:cTn id="88" dur="1" fill="hold">
                                          <p:stCondLst>
                                            <p:cond delay="0"/>
                                          </p:stCondLst>
                                        </p:cTn>
                                        <p:tgtEl>
                                          <p:spTgt spid="89"/>
                                        </p:tgtEl>
                                        <p:attrNameLst>
                                          <p:attrName>style.visibility</p:attrName>
                                        </p:attrNameLst>
                                      </p:cBhvr>
                                      <p:to>
                                        <p:strVal val="visible"/>
                                      </p:to>
                                    </p:set>
                                    <p:animEffect transition="in" filter="barn(inVertical)">
                                      <p:cBhvr>
                                        <p:cTn id="89" dur="500"/>
                                        <p:tgtEl>
                                          <p:spTgt spid="8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89"/>
                                        </p:tgtEl>
                                      </p:cBhvr>
                                    </p:animEffect>
                                    <p:set>
                                      <p:cBhvr>
                                        <p:cTn id="94" dur="1" fill="hold">
                                          <p:stCondLst>
                                            <p:cond delay="499"/>
                                          </p:stCondLst>
                                        </p:cTn>
                                        <p:tgtEl>
                                          <p:spTgt spid="8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88"/>
                                        </p:tgtEl>
                                      </p:cBhvr>
                                    </p:animEffect>
                                    <p:set>
                                      <p:cBhvr>
                                        <p:cTn id="97" dur="1" fill="hold">
                                          <p:stCondLst>
                                            <p:cond delay="499"/>
                                          </p:stCondLst>
                                        </p:cTn>
                                        <p:tgtEl>
                                          <p:spTgt spid="88"/>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grpId="0" nodeType="click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barn(inVertical)">
                                      <p:cBhvr>
                                        <p:cTn id="102" dur="500"/>
                                        <p:tgtEl>
                                          <p:spTgt spid="9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90"/>
                                        </p:tgtEl>
                                      </p:cBhvr>
                                    </p:animEffect>
                                    <p:set>
                                      <p:cBhvr>
                                        <p:cTn id="107" dur="1" fill="hold">
                                          <p:stCondLst>
                                            <p:cond delay="499"/>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6" grpId="1" animBg="1"/>
      <p:bldP spid="7" grpId="0"/>
      <p:bldP spid="19" grpId="0" animBg="1"/>
      <p:bldP spid="19" grpId="1" animBg="1"/>
      <p:bldP spid="19" grpId="2" animBg="1"/>
      <p:bldP spid="25" grpId="0"/>
      <p:bldP spid="25" grpId="1"/>
      <p:bldP spid="85" grpId="0"/>
      <p:bldP spid="85" grpId="1"/>
      <p:bldP spid="89" grpId="0"/>
      <p:bldP spid="89" grpId="1"/>
      <p:bldP spid="90" grpId="0"/>
      <p:bldP spid="9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1376362" y="-539563"/>
            <a:ext cx="11896725" cy="5962650"/>
            <a:chOff x="0" y="-539563"/>
            <a:chExt cx="11896725" cy="5962650"/>
          </a:xfrm>
        </p:grpSpPr>
        <p:pic>
          <p:nvPicPr>
            <p:cNvPr id="72" name="Picture 2" descr="C:\Users\200313\Desktop\resumen-degradado-de-negro-de-lujo-con-fondo-negro-vignette-backgr_1258-2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9563"/>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C:\Users\200313\Desktop\resumen-degradado-de-negro-de-lujo-con-fondo-negro-vignette-backgr_1258-2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075" y="-539563"/>
              <a:ext cx="5962650" cy="59626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12311" y="-15449"/>
            <a:ext cx="9144000" cy="5143500"/>
            <a:chOff x="0" y="0"/>
            <a:chExt cx="9144000" cy="5143500"/>
          </a:xfrm>
        </p:grpSpPr>
        <p:sp>
          <p:nvSpPr>
            <p:cNvPr id="10" name="Rectangle 9"/>
            <p:cNvSpPr/>
            <p:nvPr/>
          </p:nvSpPr>
          <p:spPr>
            <a:xfrm>
              <a:off x="0" y="0"/>
              <a:ext cx="9144000" cy="5143500"/>
            </a:xfrm>
            <a:prstGeom prst="rect">
              <a:avLst/>
            </a:prstGeom>
            <a:solidFill>
              <a:srgbClr val="66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nvGrpSpPr>
            <p:cNvPr id="11" name="Group 10"/>
            <p:cNvGrpSpPr/>
            <p:nvPr/>
          </p:nvGrpSpPr>
          <p:grpSpPr>
            <a:xfrm>
              <a:off x="0" y="755650"/>
              <a:ext cx="9144000" cy="4191000"/>
              <a:chOff x="0" y="755650"/>
              <a:chExt cx="9144000" cy="4191000"/>
            </a:xfrm>
          </p:grpSpPr>
          <p:cxnSp>
            <p:nvCxnSpPr>
              <p:cNvPr id="12" name="Straight Connector 11"/>
              <p:cNvCxnSpPr/>
              <p:nvPr/>
            </p:nvCxnSpPr>
            <p:spPr>
              <a:xfrm>
                <a:off x="0" y="755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1136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1517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898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2279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2660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0" y="3041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3422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0" y="3803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0" y="4184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0" y="4565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0" y="4946650"/>
                <a:ext cx="9144000" cy="0"/>
              </a:xfrm>
              <a:prstGeom prst="line">
                <a:avLst/>
              </a:prstGeom>
              <a:ln w="12700">
                <a:solidFill>
                  <a:srgbClr val="00FFCC"/>
                </a:solidFill>
              </a:ln>
            </p:spPr>
            <p:style>
              <a:lnRef idx="1">
                <a:schemeClr val="accent1"/>
              </a:lnRef>
              <a:fillRef idx="0">
                <a:schemeClr val="accent1"/>
              </a:fillRef>
              <a:effectRef idx="0">
                <a:schemeClr val="accent1"/>
              </a:effectRef>
              <a:fontRef idx="minor">
                <a:schemeClr val="tx1"/>
              </a:fontRef>
            </p:style>
          </p:cxnSp>
        </p:grpSp>
      </p:grpSp>
      <p:sp>
        <p:nvSpPr>
          <p:cNvPr id="5" name="Rectangle 4"/>
          <p:cNvSpPr/>
          <p:nvPr/>
        </p:nvSpPr>
        <p:spPr>
          <a:xfrm>
            <a:off x="2598737" y="209550"/>
            <a:ext cx="3946526" cy="400110"/>
          </a:xfrm>
          <a:prstGeom prst="rect">
            <a:avLst/>
          </a:prstGeom>
          <a:noFill/>
        </p:spPr>
        <p:txBody>
          <a:bodyPr wrap="square">
            <a:spAutoFit/>
          </a:bodyPr>
          <a:lstStyle/>
          <a:p>
            <a:pPr algn="ctr">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OBJECT  AT  INFINITY</a:t>
            </a:r>
          </a:p>
        </p:txBody>
      </p:sp>
      <p:cxnSp>
        <p:nvCxnSpPr>
          <p:cNvPr id="90" name="Straight Connector 89"/>
          <p:cNvCxnSpPr/>
          <p:nvPr/>
        </p:nvCxnSpPr>
        <p:spPr>
          <a:xfrm>
            <a:off x="1885408" y="2257488"/>
            <a:ext cx="4572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4" name="Group 56"/>
          <p:cNvGrpSpPr/>
          <p:nvPr/>
        </p:nvGrpSpPr>
        <p:grpSpPr>
          <a:xfrm>
            <a:off x="2289776" y="1505945"/>
            <a:ext cx="3840480" cy="0"/>
            <a:chOff x="2466225" y="-6350"/>
            <a:chExt cx="2928769" cy="6350"/>
          </a:xfrm>
        </p:grpSpPr>
        <p:cxnSp>
          <p:nvCxnSpPr>
            <p:cNvPr id="125" name="Straight Connector 124"/>
            <p:cNvCxnSpPr/>
            <p:nvPr/>
          </p:nvCxnSpPr>
          <p:spPr>
            <a:xfrm>
              <a:off x="2466225" y="-6350"/>
              <a:ext cx="2928769"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864013" y="0"/>
              <a:ext cx="91440" cy="0"/>
            </a:xfrm>
            <a:prstGeom prst="line">
              <a:avLst/>
            </a:prstGeom>
            <a:ln w="28575">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28" name="Straight Connector 127"/>
          <p:cNvCxnSpPr/>
          <p:nvPr/>
        </p:nvCxnSpPr>
        <p:spPr>
          <a:xfrm flipH="1">
            <a:off x="4144738" y="1515201"/>
            <a:ext cx="1974122" cy="1405524"/>
          </a:xfrm>
          <a:prstGeom prst="line">
            <a:avLst/>
          </a:prstGeom>
          <a:ln w="28575">
            <a:solidFill>
              <a:srgbClr val="FF00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133" name="Group 68"/>
          <p:cNvGrpSpPr/>
          <p:nvPr/>
        </p:nvGrpSpPr>
        <p:grpSpPr>
          <a:xfrm>
            <a:off x="2296888" y="3016651"/>
            <a:ext cx="3837212" cy="6890"/>
            <a:chOff x="1790700" y="3375616"/>
            <a:chExt cx="3593592" cy="147"/>
          </a:xfrm>
        </p:grpSpPr>
        <p:cxnSp>
          <p:nvCxnSpPr>
            <p:cNvPr id="134" name="Straight Connector 133"/>
            <p:cNvCxnSpPr/>
            <p:nvPr/>
          </p:nvCxnSpPr>
          <p:spPr>
            <a:xfrm>
              <a:off x="1790700" y="3375660"/>
              <a:ext cx="3593592" cy="0"/>
            </a:xfrm>
            <a:prstGeom prst="line">
              <a:avLst/>
            </a:prstGeom>
            <a:ln w="28575">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51642" y="3375616"/>
              <a:ext cx="361270" cy="147"/>
            </a:xfrm>
            <a:prstGeom prst="line">
              <a:avLst/>
            </a:prstGeom>
            <a:ln w="28575">
              <a:solidFill>
                <a:srgbClr val="00FFFF"/>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36" name="Straight Connector 135"/>
          <p:cNvCxnSpPr/>
          <p:nvPr/>
        </p:nvCxnSpPr>
        <p:spPr>
          <a:xfrm>
            <a:off x="4198714" y="1600719"/>
            <a:ext cx="1932211" cy="1421972"/>
          </a:xfrm>
          <a:prstGeom prst="line">
            <a:avLst/>
          </a:prstGeom>
          <a:ln w="28575">
            <a:solidFill>
              <a:srgbClr val="FF00FF"/>
            </a:solidFill>
            <a:headEnd type="stealth" w="lg" len="lg"/>
            <a:tailEnd type="none" w="sm" len="sm"/>
          </a:ln>
        </p:spPr>
        <p:style>
          <a:lnRef idx="1">
            <a:schemeClr val="accent1"/>
          </a:lnRef>
          <a:fillRef idx="0">
            <a:schemeClr val="accent1"/>
          </a:fillRef>
          <a:effectRef idx="0">
            <a:schemeClr val="accent1"/>
          </a:effectRef>
          <a:fontRef idx="minor">
            <a:schemeClr val="tx1"/>
          </a:fontRef>
        </p:style>
      </p:cxnSp>
      <p:grpSp>
        <p:nvGrpSpPr>
          <p:cNvPr id="137" name="Group 125"/>
          <p:cNvGrpSpPr/>
          <p:nvPr/>
        </p:nvGrpSpPr>
        <p:grpSpPr>
          <a:xfrm>
            <a:off x="5636988" y="805906"/>
            <a:ext cx="761192" cy="2910840"/>
            <a:chOff x="7924800" y="847237"/>
            <a:chExt cx="761192" cy="3881121"/>
          </a:xfrm>
        </p:grpSpPr>
        <p:sp>
          <p:nvSpPr>
            <p:cNvPr id="138" name="Freeform 137"/>
            <p:cNvSpPr/>
            <p:nvPr/>
          </p:nvSpPr>
          <p:spPr>
            <a:xfrm>
              <a:off x="7924800" y="847237"/>
              <a:ext cx="647237" cy="3881121"/>
            </a:xfrm>
            <a:custGeom>
              <a:avLst/>
              <a:gdLst>
                <a:gd name="connsiteX0" fmla="*/ 0 w 4419600"/>
                <a:gd name="connsiteY0" fmla="*/ 2209800 h 4419600"/>
                <a:gd name="connsiteX1" fmla="*/ 647238 w 4419600"/>
                <a:gd name="connsiteY1" fmla="*/ 647236 h 4419600"/>
                <a:gd name="connsiteX2" fmla="*/ 2209804 w 4419600"/>
                <a:gd name="connsiteY2" fmla="*/ 3 h 4419600"/>
                <a:gd name="connsiteX3" fmla="*/ 3772368 w 4419600"/>
                <a:gd name="connsiteY3" fmla="*/ 647241 h 4419600"/>
                <a:gd name="connsiteX4" fmla="*/ 4419601 w 4419600"/>
                <a:gd name="connsiteY4" fmla="*/ 2209807 h 4419600"/>
                <a:gd name="connsiteX5" fmla="*/ 3772365 w 4419600"/>
                <a:gd name="connsiteY5" fmla="*/ 3772372 h 4419600"/>
                <a:gd name="connsiteX6" fmla="*/ 2209800 w 4419600"/>
                <a:gd name="connsiteY6" fmla="*/ 4419607 h 4419600"/>
                <a:gd name="connsiteX7" fmla="*/ 647235 w 4419600"/>
                <a:gd name="connsiteY7" fmla="*/ 3772370 h 4419600"/>
                <a:gd name="connsiteX8" fmla="*/ 1 w 4419600"/>
                <a:gd name="connsiteY8" fmla="*/ 2209804 h 4419600"/>
                <a:gd name="connsiteX9" fmla="*/ 0 w 4419600"/>
                <a:gd name="connsiteY9" fmla="*/ 2209800 h 4419600"/>
                <a:gd name="connsiteX0" fmla="*/ 3772368 w 4419602"/>
                <a:gd name="connsiteY0" fmla="*/ 647239 h 4419605"/>
                <a:gd name="connsiteX1" fmla="*/ 4419601 w 4419602"/>
                <a:gd name="connsiteY1" fmla="*/ 2209805 h 4419605"/>
                <a:gd name="connsiteX2" fmla="*/ 3772365 w 4419602"/>
                <a:gd name="connsiteY2" fmla="*/ 3772370 h 4419605"/>
                <a:gd name="connsiteX3" fmla="*/ 2209800 w 4419602"/>
                <a:gd name="connsiteY3" fmla="*/ 4419605 h 4419605"/>
                <a:gd name="connsiteX4" fmla="*/ 647235 w 4419602"/>
                <a:gd name="connsiteY4" fmla="*/ 3772368 h 4419605"/>
                <a:gd name="connsiteX5" fmla="*/ 1 w 4419602"/>
                <a:gd name="connsiteY5" fmla="*/ 2209802 h 4419605"/>
                <a:gd name="connsiteX6" fmla="*/ 0 w 4419602"/>
                <a:gd name="connsiteY6" fmla="*/ 2209798 h 4419605"/>
                <a:gd name="connsiteX7" fmla="*/ 647238 w 4419602"/>
                <a:gd name="connsiteY7" fmla="*/ 647234 h 4419605"/>
                <a:gd name="connsiteX8" fmla="*/ 2209804 w 4419602"/>
                <a:gd name="connsiteY8" fmla="*/ 1 h 4419605"/>
                <a:gd name="connsiteX9" fmla="*/ 3863808 w 4419602"/>
                <a:gd name="connsiteY9" fmla="*/ 738679 h 4419605"/>
                <a:gd name="connsiteX0" fmla="*/ 3772368 w 4419602"/>
                <a:gd name="connsiteY0" fmla="*/ 647239 h 4419605"/>
                <a:gd name="connsiteX1" fmla="*/ 4419601 w 4419602"/>
                <a:gd name="connsiteY1" fmla="*/ 2209805 h 4419605"/>
                <a:gd name="connsiteX2" fmla="*/ 3772365 w 4419602"/>
                <a:gd name="connsiteY2" fmla="*/ 3772370 h 4419605"/>
                <a:gd name="connsiteX3" fmla="*/ 2209800 w 4419602"/>
                <a:gd name="connsiteY3" fmla="*/ 4419605 h 4419605"/>
                <a:gd name="connsiteX4" fmla="*/ 647235 w 4419602"/>
                <a:gd name="connsiteY4" fmla="*/ 3772368 h 4419605"/>
                <a:gd name="connsiteX5" fmla="*/ 1 w 4419602"/>
                <a:gd name="connsiteY5" fmla="*/ 2209802 h 4419605"/>
                <a:gd name="connsiteX6" fmla="*/ 0 w 4419602"/>
                <a:gd name="connsiteY6" fmla="*/ 2209798 h 4419605"/>
                <a:gd name="connsiteX7" fmla="*/ 647238 w 4419602"/>
                <a:gd name="connsiteY7" fmla="*/ 647234 h 4419605"/>
                <a:gd name="connsiteX8" fmla="*/ 2209804 w 4419602"/>
                <a:gd name="connsiteY8" fmla="*/ 1 h 4419605"/>
                <a:gd name="connsiteX0" fmla="*/ 3772368 w 4419602"/>
                <a:gd name="connsiteY0" fmla="*/ 647238 h 4419604"/>
                <a:gd name="connsiteX1" fmla="*/ 4419601 w 4419602"/>
                <a:gd name="connsiteY1" fmla="*/ 2209804 h 4419604"/>
                <a:gd name="connsiteX2" fmla="*/ 3772365 w 4419602"/>
                <a:gd name="connsiteY2" fmla="*/ 3772369 h 4419604"/>
                <a:gd name="connsiteX3" fmla="*/ 2209800 w 4419602"/>
                <a:gd name="connsiteY3" fmla="*/ 4419604 h 4419604"/>
                <a:gd name="connsiteX4" fmla="*/ 647235 w 4419602"/>
                <a:gd name="connsiteY4" fmla="*/ 3772367 h 4419604"/>
                <a:gd name="connsiteX5" fmla="*/ 1 w 4419602"/>
                <a:gd name="connsiteY5" fmla="*/ 2209801 h 4419604"/>
                <a:gd name="connsiteX6" fmla="*/ 0 w 4419602"/>
                <a:gd name="connsiteY6" fmla="*/ 2209797 h 4419604"/>
                <a:gd name="connsiteX7" fmla="*/ 647238 w 4419602"/>
                <a:gd name="connsiteY7" fmla="*/ 647233 h 4419604"/>
                <a:gd name="connsiteX8" fmla="*/ 1277257 w 4419602"/>
                <a:gd name="connsiteY8" fmla="*/ 199568 h 4419604"/>
                <a:gd name="connsiteX9" fmla="*/ 2209804 w 4419602"/>
                <a:gd name="connsiteY9" fmla="*/ 0 h 4419604"/>
                <a:gd name="connsiteX0" fmla="*/ 3772368 w 4419602"/>
                <a:gd name="connsiteY0" fmla="*/ 647238 h 4419604"/>
                <a:gd name="connsiteX1" fmla="*/ 4419601 w 4419602"/>
                <a:gd name="connsiteY1" fmla="*/ 2209804 h 4419604"/>
                <a:gd name="connsiteX2" fmla="*/ 3772365 w 4419602"/>
                <a:gd name="connsiteY2" fmla="*/ 3772369 h 4419604"/>
                <a:gd name="connsiteX3" fmla="*/ 2209800 w 4419602"/>
                <a:gd name="connsiteY3" fmla="*/ 4419604 h 4419604"/>
                <a:gd name="connsiteX4" fmla="*/ 647235 w 4419602"/>
                <a:gd name="connsiteY4" fmla="*/ 3772367 h 4419604"/>
                <a:gd name="connsiteX5" fmla="*/ 1 w 4419602"/>
                <a:gd name="connsiteY5" fmla="*/ 2209801 h 4419604"/>
                <a:gd name="connsiteX6" fmla="*/ 0 w 4419602"/>
                <a:gd name="connsiteY6" fmla="*/ 2209797 h 4419604"/>
                <a:gd name="connsiteX7" fmla="*/ 647238 w 4419602"/>
                <a:gd name="connsiteY7" fmla="*/ 647233 h 4419604"/>
                <a:gd name="connsiteX8" fmla="*/ 1277257 w 4419602"/>
                <a:gd name="connsiteY8" fmla="*/ 199568 h 4419604"/>
                <a:gd name="connsiteX9" fmla="*/ 2209804 w 4419602"/>
                <a:gd name="connsiteY9" fmla="*/ 0 h 4419604"/>
                <a:gd name="connsiteX0" fmla="*/ 3772368 w 4419602"/>
                <a:gd name="connsiteY0" fmla="*/ 447670 h 4220036"/>
                <a:gd name="connsiteX1" fmla="*/ 4419601 w 4419602"/>
                <a:gd name="connsiteY1" fmla="*/ 2010236 h 4220036"/>
                <a:gd name="connsiteX2" fmla="*/ 3772365 w 4419602"/>
                <a:gd name="connsiteY2" fmla="*/ 3572801 h 4220036"/>
                <a:gd name="connsiteX3" fmla="*/ 2209800 w 4419602"/>
                <a:gd name="connsiteY3" fmla="*/ 4220036 h 4220036"/>
                <a:gd name="connsiteX4" fmla="*/ 647235 w 4419602"/>
                <a:gd name="connsiteY4" fmla="*/ 3572799 h 4220036"/>
                <a:gd name="connsiteX5" fmla="*/ 1 w 4419602"/>
                <a:gd name="connsiteY5" fmla="*/ 2010233 h 4220036"/>
                <a:gd name="connsiteX6" fmla="*/ 0 w 4419602"/>
                <a:gd name="connsiteY6" fmla="*/ 2010229 h 4220036"/>
                <a:gd name="connsiteX7" fmla="*/ 647238 w 4419602"/>
                <a:gd name="connsiteY7" fmla="*/ 447665 h 4220036"/>
                <a:gd name="connsiteX8" fmla="*/ 1277257 w 4419602"/>
                <a:gd name="connsiteY8" fmla="*/ 0 h 4220036"/>
                <a:gd name="connsiteX0" fmla="*/ 3772368 w 4419602"/>
                <a:gd name="connsiteY0" fmla="*/ 447670 h 4220036"/>
                <a:gd name="connsiteX1" fmla="*/ 4419601 w 4419602"/>
                <a:gd name="connsiteY1" fmla="*/ 2010236 h 4220036"/>
                <a:gd name="connsiteX2" fmla="*/ 3772365 w 4419602"/>
                <a:gd name="connsiteY2" fmla="*/ 3572801 h 4220036"/>
                <a:gd name="connsiteX3" fmla="*/ 2209800 w 4419602"/>
                <a:gd name="connsiteY3" fmla="*/ 4220036 h 4220036"/>
                <a:gd name="connsiteX4" fmla="*/ 647235 w 4419602"/>
                <a:gd name="connsiteY4" fmla="*/ 3572799 h 4220036"/>
                <a:gd name="connsiteX5" fmla="*/ 1 w 4419602"/>
                <a:gd name="connsiteY5" fmla="*/ 2010233 h 4220036"/>
                <a:gd name="connsiteX6" fmla="*/ 0 w 4419602"/>
                <a:gd name="connsiteY6" fmla="*/ 2010229 h 4220036"/>
                <a:gd name="connsiteX7" fmla="*/ 647238 w 4419602"/>
                <a:gd name="connsiteY7" fmla="*/ 447665 h 4220036"/>
                <a:gd name="connsiteX8" fmla="*/ 1277257 w 4419602"/>
                <a:gd name="connsiteY8" fmla="*/ 0 h 4220036"/>
                <a:gd name="connsiteX0" fmla="*/ 3772368 w 4419602"/>
                <a:gd name="connsiteY0" fmla="*/ 307970 h 4080336"/>
                <a:gd name="connsiteX1" fmla="*/ 4419601 w 4419602"/>
                <a:gd name="connsiteY1" fmla="*/ 1870536 h 4080336"/>
                <a:gd name="connsiteX2" fmla="*/ 3772365 w 4419602"/>
                <a:gd name="connsiteY2" fmla="*/ 3433101 h 4080336"/>
                <a:gd name="connsiteX3" fmla="*/ 2209800 w 4419602"/>
                <a:gd name="connsiteY3" fmla="*/ 4080336 h 4080336"/>
                <a:gd name="connsiteX4" fmla="*/ 647235 w 4419602"/>
                <a:gd name="connsiteY4" fmla="*/ 3433099 h 4080336"/>
                <a:gd name="connsiteX5" fmla="*/ 1 w 4419602"/>
                <a:gd name="connsiteY5" fmla="*/ 1870533 h 4080336"/>
                <a:gd name="connsiteX6" fmla="*/ 0 w 4419602"/>
                <a:gd name="connsiteY6" fmla="*/ 1870529 h 4080336"/>
                <a:gd name="connsiteX7" fmla="*/ 647238 w 4419602"/>
                <a:gd name="connsiteY7" fmla="*/ 307965 h 4080336"/>
                <a:gd name="connsiteX8" fmla="*/ 1074057 w 4419602"/>
                <a:gd name="connsiteY8" fmla="*/ 0 h 4080336"/>
                <a:gd name="connsiteX0" fmla="*/ 3772368 w 4419602"/>
                <a:gd name="connsiteY0" fmla="*/ 307970 h 4080336"/>
                <a:gd name="connsiteX1" fmla="*/ 4419601 w 4419602"/>
                <a:gd name="connsiteY1" fmla="*/ 1870536 h 4080336"/>
                <a:gd name="connsiteX2" fmla="*/ 3772365 w 4419602"/>
                <a:gd name="connsiteY2" fmla="*/ 3433101 h 4080336"/>
                <a:gd name="connsiteX3" fmla="*/ 2209800 w 4419602"/>
                <a:gd name="connsiteY3" fmla="*/ 4080336 h 4080336"/>
                <a:gd name="connsiteX4" fmla="*/ 647235 w 4419602"/>
                <a:gd name="connsiteY4" fmla="*/ 3433099 h 4080336"/>
                <a:gd name="connsiteX5" fmla="*/ 1 w 4419602"/>
                <a:gd name="connsiteY5" fmla="*/ 1870533 h 4080336"/>
                <a:gd name="connsiteX6" fmla="*/ 0 w 4419602"/>
                <a:gd name="connsiteY6" fmla="*/ 1870529 h 4080336"/>
                <a:gd name="connsiteX7" fmla="*/ 647238 w 4419602"/>
                <a:gd name="connsiteY7" fmla="*/ 307965 h 4080336"/>
                <a:gd name="connsiteX8" fmla="*/ 1074057 w 4419602"/>
                <a:gd name="connsiteY8" fmla="*/ 0 h 4080336"/>
                <a:gd name="connsiteX0" fmla="*/ 3772368 w 4419602"/>
                <a:gd name="connsiteY0" fmla="*/ 307970 h 4080336"/>
                <a:gd name="connsiteX1" fmla="*/ 4419601 w 4419602"/>
                <a:gd name="connsiteY1" fmla="*/ 1870536 h 4080336"/>
                <a:gd name="connsiteX2" fmla="*/ 3772365 w 4419602"/>
                <a:gd name="connsiteY2" fmla="*/ 3433101 h 4080336"/>
                <a:gd name="connsiteX3" fmla="*/ 2209800 w 4419602"/>
                <a:gd name="connsiteY3" fmla="*/ 4080336 h 4080336"/>
                <a:gd name="connsiteX4" fmla="*/ 647235 w 4419602"/>
                <a:gd name="connsiteY4" fmla="*/ 3433099 h 4080336"/>
                <a:gd name="connsiteX5" fmla="*/ 1 w 4419602"/>
                <a:gd name="connsiteY5" fmla="*/ 1870533 h 4080336"/>
                <a:gd name="connsiteX6" fmla="*/ 0 w 4419602"/>
                <a:gd name="connsiteY6" fmla="*/ 1870529 h 4080336"/>
                <a:gd name="connsiteX7" fmla="*/ 647238 w 4419602"/>
                <a:gd name="connsiteY7" fmla="*/ 307965 h 4080336"/>
                <a:gd name="connsiteX8" fmla="*/ 1074057 w 4419602"/>
                <a:gd name="connsiteY8" fmla="*/ 0 h 4080336"/>
                <a:gd name="connsiteX0" fmla="*/ 3772368 w 4419602"/>
                <a:gd name="connsiteY0" fmla="*/ 307970 h 4118357"/>
                <a:gd name="connsiteX1" fmla="*/ 4419601 w 4419602"/>
                <a:gd name="connsiteY1" fmla="*/ 1870536 h 4118357"/>
                <a:gd name="connsiteX2" fmla="*/ 3772365 w 4419602"/>
                <a:gd name="connsiteY2" fmla="*/ 3433101 h 4118357"/>
                <a:gd name="connsiteX3" fmla="*/ 2209800 w 4419602"/>
                <a:gd name="connsiteY3" fmla="*/ 4080336 h 4118357"/>
                <a:gd name="connsiteX4" fmla="*/ 904875 w 4419602"/>
                <a:gd name="connsiteY4" fmla="*/ 3661228 h 4118357"/>
                <a:gd name="connsiteX5" fmla="*/ 647235 w 4419602"/>
                <a:gd name="connsiteY5" fmla="*/ 3433099 h 4118357"/>
                <a:gd name="connsiteX6" fmla="*/ 1 w 4419602"/>
                <a:gd name="connsiteY6" fmla="*/ 1870533 h 4118357"/>
                <a:gd name="connsiteX7" fmla="*/ 0 w 4419602"/>
                <a:gd name="connsiteY7" fmla="*/ 1870529 h 4118357"/>
                <a:gd name="connsiteX8" fmla="*/ 647238 w 4419602"/>
                <a:gd name="connsiteY8" fmla="*/ 307965 h 4118357"/>
                <a:gd name="connsiteX9" fmla="*/ 1074057 w 4419602"/>
                <a:gd name="connsiteY9" fmla="*/ 0 h 4118357"/>
                <a:gd name="connsiteX0" fmla="*/ 3772368 w 4419602"/>
                <a:gd name="connsiteY0" fmla="*/ 5 h 3810392"/>
                <a:gd name="connsiteX1" fmla="*/ 4419601 w 4419602"/>
                <a:gd name="connsiteY1" fmla="*/ 1562571 h 3810392"/>
                <a:gd name="connsiteX2" fmla="*/ 3772365 w 4419602"/>
                <a:gd name="connsiteY2" fmla="*/ 3125136 h 3810392"/>
                <a:gd name="connsiteX3" fmla="*/ 2209800 w 4419602"/>
                <a:gd name="connsiteY3" fmla="*/ 3772371 h 3810392"/>
                <a:gd name="connsiteX4" fmla="*/ 904875 w 4419602"/>
                <a:gd name="connsiteY4" fmla="*/ 3353263 h 3810392"/>
                <a:gd name="connsiteX5" fmla="*/ 647235 w 4419602"/>
                <a:gd name="connsiteY5" fmla="*/ 3125134 h 3810392"/>
                <a:gd name="connsiteX6" fmla="*/ 1 w 4419602"/>
                <a:gd name="connsiteY6" fmla="*/ 1562568 h 3810392"/>
                <a:gd name="connsiteX7" fmla="*/ 0 w 4419602"/>
                <a:gd name="connsiteY7" fmla="*/ 1562564 h 3810392"/>
                <a:gd name="connsiteX8" fmla="*/ 647238 w 4419602"/>
                <a:gd name="connsiteY8" fmla="*/ 0 h 3810392"/>
                <a:gd name="connsiteX0" fmla="*/ 3772368 w 4419602"/>
                <a:gd name="connsiteY0" fmla="*/ 5 h 3810392"/>
                <a:gd name="connsiteX1" fmla="*/ 4419601 w 4419602"/>
                <a:gd name="connsiteY1" fmla="*/ 1562571 h 3810392"/>
                <a:gd name="connsiteX2" fmla="*/ 3772365 w 4419602"/>
                <a:gd name="connsiteY2" fmla="*/ 3125136 h 3810392"/>
                <a:gd name="connsiteX3" fmla="*/ 2209800 w 4419602"/>
                <a:gd name="connsiteY3" fmla="*/ 3772371 h 3810392"/>
                <a:gd name="connsiteX4" fmla="*/ 904875 w 4419602"/>
                <a:gd name="connsiteY4" fmla="*/ 3353263 h 3810392"/>
                <a:gd name="connsiteX5" fmla="*/ 647235 w 4419602"/>
                <a:gd name="connsiteY5" fmla="*/ 3125134 h 3810392"/>
                <a:gd name="connsiteX6" fmla="*/ 1 w 4419602"/>
                <a:gd name="connsiteY6" fmla="*/ 1562568 h 3810392"/>
                <a:gd name="connsiteX7" fmla="*/ 0 w 4419602"/>
                <a:gd name="connsiteY7" fmla="*/ 1562564 h 3810392"/>
                <a:gd name="connsiteX8" fmla="*/ 647238 w 4419602"/>
                <a:gd name="connsiteY8" fmla="*/ 0 h 3810392"/>
                <a:gd name="connsiteX9" fmla="*/ 3772368 w 4419602"/>
                <a:gd name="connsiteY9" fmla="*/ 5 h 3810392"/>
                <a:gd name="connsiteX0" fmla="*/ 3772368 w 4419602"/>
                <a:gd name="connsiteY0" fmla="*/ 5 h 3810392"/>
                <a:gd name="connsiteX1" fmla="*/ 4419601 w 4419602"/>
                <a:gd name="connsiteY1" fmla="*/ 1562571 h 3810392"/>
                <a:gd name="connsiteX2" fmla="*/ 3772365 w 4419602"/>
                <a:gd name="connsiteY2" fmla="*/ 3125136 h 3810392"/>
                <a:gd name="connsiteX3" fmla="*/ 2209800 w 4419602"/>
                <a:gd name="connsiteY3" fmla="*/ 3772371 h 3810392"/>
                <a:gd name="connsiteX4" fmla="*/ 904875 w 4419602"/>
                <a:gd name="connsiteY4" fmla="*/ 3353263 h 3810392"/>
                <a:gd name="connsiteX5" fmla="*/ 647235 w 4419602"/>
                <a:gd name="connsiteY5" fmla="*/ 3125134 h 3810392"/>
                <a:gd name="connsiteX6" fmla="*/ 1 w 4419602"/>
                <a:gd name="connsiteY6" fmla="*/ 1562568 h 3810392"/>
                <a:gd name="connsiteX7" fmla="*/ 0 w 4419602"/>
                <a:gd name="connsiteY7" fmla="*/ 1562564 h 3810392"/>
                <a:gd name="connsiteX8" fmla="*/ 647238 w 4419602"/>
                <a:gd name="connsiteY8" fmla="*/ 0 h 3810392"/>
                <a:gd name="connsiteX9" fmla="*/ 3863808 w 4419602"/>
                <a:gd name="connsiteY9" fmla="*/ 91445 h 3810392"/>
                <a:gd name="connsiteX0" fmla="*/ 3772368 w 4419602"/>
                <a:gd name="connsiteY0" fmla="*/ 5 h 3810392"/>
                <a:gd name="connsiteX1" fmla="*/ 4419601 w 4419602"/>
                <a:gd name="connsiteY1" fmla="*/ 1562571 h 3810392"/>
                <a:gd name="connsiteX2" fmla="*/ 3772365 w 4419602"/>
                <a:gd name="connsiteY2" fmla="*/ 3125136 h 3810392"/>
                <a:gd name="connsiteX3" fmla="*/ 2209800 w 4419602"/>
                <a:gd name="connsiteY3" fmla="*/ 3772371 h 3810392"/>
                <a:gd name="connsiteX4" fmla="*/ 904875 w 4419602"/>
                <a:gd name="connsiteY4" fmla="*/ 3353263 h 3810392"/>
                <a:gd name="connsiteX5" fmla="*/ 647235 w 4419602"/>
                <a:gd name="connsiteY5" fmla="*/ 3125134 h 3810392"/>
                <a:gd name="connsiteX6" fmla="*/ 1 w 4419602"/>
                <a:gd name="connsiteY6" fmla="*/ 1562568 h 3810392"/>
                <a:gd name="connsiteX7" fmla="*/ 0 w 4419602"/>
                <a:gd name="connsiteY7" fmla="*/ 1562564 h 3810392"/>
                <a:gd name="connsiteX8" fmla="*/ 647238 w 4419602"/>
                <a:gd name="connsiteY8" fmla="*/ 0 h 3810392"/>
                <a:gd name="connsiteX0" fmla="*/ 3772368 w 4419602"/>
                <a:gd name="connsiteY0" fmla="*/ 0 h 3810387"/>
                <a:gd name="connsiteX1" fmla="*/ 4419601 w 4419602"/>
                <a:gd name="connsiteY1" fmla="*/ 1562566 h 3810387"/>
                <a:gd name="connsiteX2" fmla="*/ 3772365 w 4419602"/>
                <a:gd name="connsiteY2" fmla="*/ 3125131 h 3810387"/>
                <a:gd name="connsiteX3" fmla="*/ 2209800 w 4419602"/>
                <a:gd name="connsiteY3" fmla="*/ 3772366 h 3810387"/>
                <a:gd name="connsiteX4" fmla="*/ 904875 w 4419602"/>
                <a:gd name="connsiteY4" fmla="*/ 3353258 h 3810387"/>
                <a:gd name="connsiteX5" fmla="*/ 647235 w 4419602"/>
                <a:gd name="connsiteY5" fmla="*/ 3125129 h 3810387"/>
                <a:gd name="connsiteX6" fmla="*/ 1 w 4419602"/>
                <a:gd name="connsiteY6" fmla="*/ 1562563 h 3810387"/>
                <a:gd name="connsiteX7" fmla="*/ 0 w 4419602"/>
                <a:gd name="connsiteY7" fmla="*/ 1562559 h 3810387"/>
                <a:gd name="connsiteX0" fmla="*/ 3772368 w 4419602"/>
                <a:gd name="connsiteY0" fmla="*/ 0 h 3810387"/>
                <a:gd name="connsiteX1" fmla="*/ 4419601 w 4419602"/>
                <a:gd name="connsiteY1" fmla="*/ 1562566 h 3810387"/>
                <a:gd name="connsiteX2" fmla="*/ 3772365 w 4419602"/>
                <a:gd name="connsiteY2" fmla="*/ 3125131 h 3810387"/>
                <a:gd name="connsiteX3" fmla="*/ 2209800 w 4419602"/>
                <a:gd name="connsiteY3" fmla="*/ 3772366 h 3810387"/>
                <a:gd name="connsiteX4" fmla="*/ 904875 w 4419602"/>
                <a:gd name="connsiteY4" fmla="*/ 3353258 h 3810387"/>
                <a:gd name="connsiteX5" fmla="*/ 647235 w 4419602"/>
                <a:gd name="connsiteY5" fmla="*/ 3125129 h 3810387"/>
                <a:gd name="connsiteX6" fmla="*/ 1 w 4419602"/>
                <a:gd name="connsiteY6" fmla="*/ 1562563 h 3810387"/>
                <a:gd name="connsiteX0" fmla="*/ 3127920 w 3775154"/>
                <a:gd name="connsiteY0" fmla="*/ 0 h 3810387"/>
                <a:gd name="connsiteX1" fmla="*/ 3775153 w 3775154"/>
                <a:gd name="connsiteY1" fmla="*/ 1562566 h 3810387"/>
                <a:gd name="connsiteX2" fmla="*/ 3127917 w 3775154"/>
                <a:gd name="connsiteY2" fmla="*/ 3125131 h 3810387"/>
                <a:gd name="connsiteX3" fmla="*/ 1565352 w 3775154"/>
                <a:gd name="connsiteY3" fmla="*/ 3772366 h 3810387"/>
                <a:gd name="connsiteX4" fmla="*/ 260427 w 3775154"/>
                <a:gd name="connsiteY4" fmla="*/ 3353258 h 3810387"/>
                <a:gd name="connsiteX5" fmla="*/ 2787 w 3775154"/>
                <a:gd name="connsiteY5" fmla="*/ 3125129 h 3810387"/>
                <a:gd name="connsiteX0" fmla="*/ 2867493 w 3514727"/>
                <a:gd name="connsiteY0" fmla="*/ 0 h 3810387"/>
                <a:gd name="connsiteX1" fmla="*/ 3514726 w 3514727"/>
                <a:gd name="connsiteY1" fmla="*/ 1562566 h 3810387"/>
                <a:gd name="connsiteX2" fmla="*/ 2867490 w 3514727"/>
                <a:gd name="connsiteY2" fmla="*/ 3125131 h 3810387"/>
                <a:gd name="connsiteX3" fmla="*/ 1304925 w 3514727"/>
                <a:gd name="connsiteY3" fmla="*/ 3772366 h 3810387"/>
                <a:gd name="connsiteX4" fmla="*/ 0 w 3514727"/>
                <a:gd name="connsiteY4" fmla="*/ 3353258 h 3810387"/>
                <a:gd name="connsiteX0" fmla="*/ 1562568 w 2209802"/>
                <a:gd name="connsiteY0" fmla="*/ 0 h 3772366"/>
                <a:gd name="connsiteX1" fmla="*/ 2209801 w 2209802"/>
                <a:gd name="connsiteY1" fmla="*/ 1562566 h 3772366"/>
                <a:gd name="connsiteX2" fmla="*/ 1562565 w 2209802"/>
                <a:gd name="connsiteY2" fmla="*/ 3125131 h 3772366"/>
                <a:gd name="connsiteX3" fmla="*/ 0 w 2209802"/>
                <a:gd name="connsiteY3" fmla="*/ 3772366 h 3772366"/>
                <a:gd name="connsiteX0" fmla="*/ 3 w 647237"/>
                <a:gd name="connsiteY0" fmla="*/ 0 h 3125131"/>
                <a:gd name="connsiteX1" fmla="*/ 647236 w 647237"/>
                <a:gd name="connsiteY1" fmla="*/ 1562566 h 3125131"/>
                <a:gd name="connsiteX2" fmla="*/ 0 w 647237"/>
                <a:gd name="connsiteY2" fmla="*/ 3125131 h 3125131"/>
              </a:gdLst>
              <a:ahLst/>
              <a:cxnLst>
                <a:cxn ang="0">
                  <a:pos x="connsiteX0" y="connsiteY0"/>
                </a:cxn>
                <a:cxn ang="0">
                  <a:pos x="connsiteX1" y="connsiteY1"/>
                </a:cxn>
                <a:cxn ang="0">
                  <a:pos x="connsiteX2" y="connsiteY2"/>
                </a:cxn>
              </a:cxnLst>
              <a:rect l="l" t="t" r="r" b="b"/>
              <a:pathLst>
                <a:path w="647237" h="3125131">
                  <a:moveTo>
                    <a:pt x="3" y="0"/>
                  </a:moveTo>
                  <a:cubicBezTo>
                    <a:pt x="414420" y="414419"/>
                    <a:pt x="647237" y="976491"/>
                    <a:pt x="647236" y="1562566"/>
                  </a:cubicBezTo>
                  <a:cubicBezTo>
                    <a:pt x="647236" y="2148642"/>
                    <a:pt x="414418" y="2710713"/>
                    <a:pt x="0" y="3125131"/>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39" name="Group 74"/>
            <p:cNvGrpSpPr/>
            <p:nvPr/>
          </p:nvGrpSpPr>
          <p:grpSpPr>
            <a:xfrm>
              <a:off x="8016324" y="997301"/>
              <a:ext cx="669668" cy="3624377"/>
              <a:chOff x="1657289" y="1793536"/>
              <a:chExt cx="669668" cy="3624377"/>
            </a:xfrm>
          </p:grpSpPr>
          <p:cxnSp>
            <p:nvCxnSpPr>
              <p:cNvPr id="140" name="Straight Connector 139"/>
              <p:cNvCxnSpPr/>
              <p:nvPr/>
            </p:nvCxnSpPr>
            <p:spPr>
              <a:xfrm>
                <a:off x="2235517" y="3581400"/>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2224722" y="3429000"/>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231707" y="3732212"/>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2207894" y="3276600"/>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214359" y="3884612"/>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2187689" y="4037012"/>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2185170" y="3120722"/>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2158061" y="4189411"/>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2119963" y="4341811"/>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2096214" y="4486413"/>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2162540" y="2971800"/>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136457" y="2838515"/>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062197" y="2577475"/>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104245" y="2709223"/>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066685" y="4613416"/>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023818" y="4725765"/>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1968034" y="4856657"/>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889383" y="4991390"/>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856596" y="5113113"/>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780169" y="5214713"/>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2015252" y="2418939"/>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961277" y="2301184"/>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923812" y="2210698"/>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71609" y="2112803"/>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810876" y="1997216"/>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762928" y="1904242"/>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1691173" y="1793536"/>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1717208" y="5344797"/>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657289" y="5417913"/>
                <a:ext cx="91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71" name="TextBox 170"/>
          <p:cNvSpPr txBox="1"/>
          <p:nvPr/>
        </p:nvSpPr>
        <p:spPr>
          <a:xfrm>
            <a:off x="6310088" y="2273206"/>
            <a:ext cx="293670" cy="338554"/>
          </a:xfrm>
          <a:prstGeom prst="rect">
            <a:avLst/>
          </a:prstGeom>
          <a:noFill/>
        </p:spPr>
        <p:txBody>
          <a:bodyPr wrap="none" rtlCol="0">
            <a:spAutoFit/>
          </a:bodyPr>
          <a:lstStyle/>
          <a:p>
            <a:r>
              <a:rPr lang="en-US" sz="1600" b="1" dirty="0" smtClean="0">
                <a:solidFill>
                  <a:schemeClr val="bg1"/>
                </a:solidFill>
                <a:latin typeface="Tw Cen MT" panose="020B0602020104020603" pitchFamily="34" charset="0"/>
              </a:rPr>
              <a:t>P</a:t>
            </a:r>
            <a:endParaRPr lang="en-US" sz="1600" b="1" dirty="0">
              <a:solidFill>
                <a:schemeClr val="bg1"/>
              </a:solidFill>
              <a:latin typeface="Tw Cen MT" panose="020B0602020104020603" pitchFamily="34" charset="0"/>
            </a:endParaRPr>
          </a:p>
        </p:txBody>
      </p:sp>
      <p:sp>
        <p:nvSpPr>
          <p:cNvPr id="172" name="TextBox 171"/>
          <p:cNvSpPr txBox="1"/>
          <p:nvPr/>
        </p:nvSpPr>
        <p:spPr>
          <a:xfrm>
            <a:off x="4944864" y="2266062"/>
            <a:ext cx="282450" cy="338554"/>
          </a:xfrm>
          <a:prstGeom prst="rect">
            <a:avLst/>
          </a:prstGeom>
          <a:noFill/>
        </p:spPr>
        <p:txBody>
          <a:bodyPr wrap="none" rtlCol="0">
            <a:spAutoFit/>
          </a:bodyPr>
          <a:lstStyle/>
          <a:p>
            <a:r>
              <a:rPr lang="en-US" sz="1600" b="1" dirty="0" smtClean="0">
                <a:solidFill>
                  <a:schemeClr val="bg1"/>
                </a:solidFill>
                <a:latin typeface="Tw Cen MT" panose="020B0602020104020603" pitchFamily="34" charset="0"/>
              </a:rPr>
              <a:t>F</a:t>
            </a:r>
            <a:endParaRPr lang="en-US" sz="1600" b="1" dirty="0">
              <a:solidFill>
                <a:schemeClr val="bg1"/>
              </a:solidFill>
              <a:latin typeface="Tw Cen MT" panose="020B0602020104020603" pitchFamily="34" charset="0"/>
            </a:endParaRPr>
          </a:p>
        </p:txBody>
      </p:sp>
      <p:sp>
        <p:nvSpPr>
          <p:cNvPr id="173" name="TextBox 172"/>
          <p:cNvSpPr txBox="1"/>
          <p:nvPr/>
        </p:nvSpPr>
        <p:spPr>
          <a:xfrm>
            <a:off x="3561808" y="2276977"/>
            <a:ext cx="304892" cy="338554"/>
          </a:xfrm>
          <a:prstGeom prst="rect">
            <a:avLst/>
          </a:prstGeom>
          <a:noFill/>
        </p:spPr>
        <p:txBody>
          <a:bodyPr wrap="none" rtlCol="0">
            <a:spAutoFit/>
          </a:bodyPr>
          <a:lstStyle/>
          <a:p>
            <a:r>
              <a:rPr lang="en-US" sz="1600" b="1" dirty="0" smtClean="0">
                <a:solidFill>
                  <a:schemeClr val="bg1"/>
                </a:solidFill>
                <a:latin typeface="Tw Cen MT" panose="020B0602020104020603" pitchFamily="34" charset="0"/>
              </a:rPr>
              <a:t>C</a:t>
            </a:r>
            <a:endParaRPr lang="en-US" sz="1600" b="1" dirty="0">
              <a:solidFill>
                <a:schemeClr val="bg1"/>
              </a:solidFill>
              <a:latin typeface="Tw Cen MT" panose="020B0602020104020603" pitchFamily="34" charset="0"/>
            </a:endParaRPr>
          </a:p>
        </p:txBody>
      </p:sp>
      <p:sp>
        <p:nvSpPr>
          <p:cNvPr id="174" name="TextBox 173"/>
          <p:cNvSpPr txBox="1"/>
          <p:nvPr/>
        </p:nvSpPr>
        <p:spPr>
          <a:xfrm>
            <a:off x="1186180" y="2647675"/>
            <a:ext cx="749300" cy="338554"/>
          </a:xfrm>
          <a:prstGeom prst="rect">
            <a:avLst/>
          </a:prstGeom>
          <a:noFill/>
        </p:spPr>
        <p:txBody>
          <a:bodyPr wrap="square" rtlCol="0">
            <a:spAutoFit/>
          </a:bodyPr>
          <a:lstStyle/>
          <a:p>
            <a:r>
              <a:rPr lang="en-US" sz="1600" b="1" dirty="0" smtClean="0">
                <a:solidFill>
                  <a:schemeClr val="bg1"/>
                </a:solidFill>
                <a:effectLst>
                  <a:outerShdw blurRad="38100" dist="38100" dir="2700000" algn="tl">
                    <a:srgbClr val="000000">
                      <a:alpha val="43137"/>
                    </a:srgbClr>
                  </a:outerShdw>
                </a:effectLst>
                <a:latin typeface="Tw Cen MT" panose="020B0602020104020603" pitchFamily="34" charset="0"/>
              </a:rPr>
              <a:t>1 cm</a:t>
            </a:r>
            <a:endParaRPr lang="en-US" sz="16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cxnSp>
        <p:nvCxnSpPr>
          <p:cNvPr id="175" name="Straight Connector 174"/>
          <p:cNvCxnSpPr/>
          <p:nvPr/>
        </p:nvCxnSpPr>
        <p:spPr>
          <a:xfrm>
            <a:off x="2304508" y="2257488"/>
            <a:ext cx="5852160" cy="11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76" name="Flowchart: Connector 175"/>
          <p:cNvSpPr/>
          <p:nvPr/>
        </p:nvSpPr>
        <p:spPr>
          <a:xfrm>
            <a:off x="3671534" y="2201261"/>
            <a:ext cx="109728" cy="109728"/>
          </a:xfrm>
          <a:prstGeom prst="flowChartConnector">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77" name="Flowchart: Connector 176"/>
          <p:cNvSpPr/>
          <p:nvPr/>
        </p:nvSpPr>
        <p:spPr>
          <a:xfrm>
            <a:off x="6232960" y="2197555"/>
            <a:ext cx="109728" cy="109728"/>
          </a:xfrm>
          <a:prstGeom prst="flowChartConnector">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78" name="TextBox 177"/>
          <p:cNvSpPr txBox="1"/>
          <p:nvPr/>
        </p:nvSpPr>
        <p:spPr>
          <a:xfrm>
            <a:off x="1186180" y="1840091"/>
            <a:ext cx="749300" cy="338554"/>
          </a:xfrm>
          <a:prstGeom prst="rect">
            <a:avLst/>
          </a:prstGeom>
          <a:noFill/>
        </p:spPr>
        <p:txBody>
          <a:bodyPr wrap="square" rtlCol="0">
            <a:spAutoFit/>
          </a:bodyPr>
          <a:lstStyle/>
          <a:p>
            <a:r>
              <a:rPr lang="en-US" sz="1600" b="1" dirty="0" smtClean="0">
                <a:solidFill>
                  <a:schemeClr val="bg1"/>
                </a:solidFill>
                <a:effectLst>
                  <a:outerShdw blurRad="38100" dist="38100" dir="2700000" algn="tl">
                    <a:srgbClr val="000000">
                      <a:alpha val="43137"/>
                    </a:srgbClr>
                  </a:outerShdw>
                </a:effectLst>
                <a:latin typeface="Tw Cen MT" panose="020B0602020104020603" pitchFamily="34" charset="0"/>
              </a:rPr>
              <a:t>1 cm</a:t>
            </a:r>
            <a:endParaRPr lang="en-US" sz="16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sp>
        <p:nvSpPr>
          <p:cNvPr id="179" name="Flowchart: Connector 178"/>
          <p:cNvSpPr/>
          <p:nvPr/>
        </p:nvSpPr>
        <p:spPr>
          <a:xfrm>
            <a:off x="5026787" y="2199142"/>
            <a:ext cx="109728" cy="109728"/>
          </a:xfrm>
          <a:prstGeom prst="flowChartConnector">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cxnSp>
        <p:nvCxnSpPr>
          <p:cNvPr id="180" name="Straight Arrow Connector 179"/>
          <p:cNvCxnSpPr/>
          <p:nvPr/>
        </p:nvCxnSpPr>
        <p:spPr>
          <a:xfrm flipV="1">
            <a:off x="1897380" y="1522186"/>
            <a:ext cx="0" cy="1485901"/>
          </a:xfrm>
          <a:prstGeom prst="straightConnector1">
            <a:avLst/>
          </a:prstGeom>
          <a:ln>
            <a:solidFill>
              <a:srgbClr val="FFFF00"/>
            </a:solidFill>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85" name="TextBox 184"/>
          <p:cNvSpPr txBox="1"/>
          <p:nvPr/>
        </p:nvSpPr>
        <p:spPr>
          <a:xfrm>
            <a:off x="1712038" y="1202384"/>
            <a:ext cx="352982" cy="369332"/>
          </a:xfrm>
          <a:prstGeom prst="rect">
            <a:avLst/>
          </a:prstGeom>
          <a:noFill/>
        </p:spPr>
        <p:txBody>
          <a:bodyPr wrap="none" rtlCol="0">
            <a:spAutoFit/>
          </a:bodyPr>
          <a:lstStyle/>
          <a:p>
            <a:r>
              <a:rPr lang="en-US" b="1" dirty="0" smtClean="0">
                <a:solidFill>
                  <a:schemeClr val="bg1"/>
                </a:solidFill>
                <a:latin typeface="Tw Cen MT" panose="020B0602020104020603" pitchFamily="34" charset="0"/>
              </a:rPr>
              <a:t>A</a:t>
            </a:r>
            <a:endParaRPr lang="en-US" b="1" dirty="0">
              <a:solidFill>
                <a:schemeClr val="bg1"/>
              </a:solidFill>
              <a:latin typeface="Tw Cen MT" panose="020B0602020104020603" pitchFamily="34" charset="0"/>
            </a:endParaRPr>
          </a:p>
        </p:txBody>
      </p:sp>
      <p:sp>
        <p:nvSpPr>
          <p:cNvPr id="186" name="TextBox 185"/>
          <p:cNvSpPr txBox="1"/>
          <p:nvPr/>
        </p:nvSpPr>
        <p:spPr>
          <a:xfrm>
            <a:off x="1736502" y="2941938"/>
            <a:ext cx="306494" cy="369332"/>
          </a:xfrm>
          <a:prstGeom prst="rect">
            <a:avLst/>
          </a:prstGeom>
          <a:noFill/>
        </p:spPr>
        <p:txBody>
          <a:bodyPr wrap="none" rtlCol="0">
            <a:spAutoFit/>
          </a:bodyPr>
          <a:lstStyle/>
          <a:p>
            <a:r>
              <a:rPr lang="en-US" b="1" dirty="0" smtClean="0">
                <a:solidFill>
                  <a:schemeClr val="bg1"/>
                </a:solidFill>
                <a:latin typeface="Tw Cen MT" panose="020B0602020104020603" pitchFamily="34" charset="0"/>
              </a:rPr>
              <a:t>B</a:t>
            </a:r>
            <a:endParaRPr lang="en-US" b="1" dirty="0">
              <a:solidFill>
                <a:schemeClr val="bg1"/>
              </a:solidFill>
              <a:latin typeface="Tw Cen MT" panose="020B0602020104020603" pitchFamily="34" charset="0"/>
            </a:endParaRPr>
          </a:p>
        </p:txBody>
      </p:sp>
      <p:sp>
        <p:nvSpPr>
          <p:cNvPr id="211" name="Rectangle 210"/>
          <p:cNvSpPr/>
          <p:nvPr/>
        </p:nvSpPr>
        <p:spPr>
          <a:xfrm>
            <a:off x="-51130" y="3269270"/>
            <a:ext cx="5080330" cy="1528802"/>
          </a:xfrm>
          <a:prstGeom prst="rect">
            <a:avLst/>
          </a:prstGeom>
          <a:gradFill flip="none" rotWithShape="1">
            <a:gsLst>
              <a:gs pos="0">
                <a:srgbClr val="FF0000">
                  <a:alpha val="67000"/>
                </a:srgbClr>
              </a:gs>
              <a:gs pos="100000">
                <a:schemeClr val="bg1">
                  <a:alpha val="22000"/>
                </a:schemeClr>
              </a:gs>
            </a:gsLst>
            <a:lin ang="54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2" name="Rectangle 211"/>
          <p:cNvSpPr/>
          <p:nvPr/>
        </p:nvSpPr>
        <p:spPr>
          <a:xfrm>
            <a:off x="258646" y="3495132"/>
            <a:ext cx="2213874" cy="707886"/>
          </a:xfrm>
          <a:prstGeom prst="rect">
            <a:avLst/>
          </a:prstGeom>
          <a:noFill/>
          <a:ln w="9525" cap="flat" cmpd="sng" algn="ctr">
            <a:noFill/>
            <a:prstDash val="solid"/>
          </a:ln>
          <a:effectLst/>
        </p:spPr>
        <p:txBody>
          <a:bodyPr wrap="square" rtlCol="0" anchor="ctr">
            <a:spAutoFit/>
          </a:bodyPr>
          <a:lstStyle/>
          <a:p>
            <a:pPr algn="ctr">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Nature of Image :</a:t>
            </a:r>
          </a:p>
        </p:txBody>
      </p:sp>
      <p:sp>
        <p:nvSpPr>
          <p:cNvPr id="213" name="Rectangle 212"/>
          <p:cNvSpPr/>
          <p:nvPr/>
        </p:nvSpPr>
        <p:spPr>
          <a:xfrm>
            <a:off x="259338" y="3113984"/>
            <a:ext cx="2205903" cy="707886"/>
          </a:xfrm>
          <a:prstGeom prst="rect">
            <a:avLst/>
          </a:prstGeom>
          <a:noFill/>
          <a:ln>
            <a:no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square" rtlCol="0" anchor="ctr">
            <a:spAutoFit/>
          </a:bodyPr>
          <a:lstStyle/>
          <a:p>
            <a:pPr algn="ctr"/>
            <a:r>
              <a:rPr lang="en-US" sz="2000" kern="0" dirty="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Position of Image :</a:t>
            </a:r>
          </a:p>
        </p:txBody>
      </p:sp>
      <p:sp>
        <p:nvSpPr>
          <p:cNvPr id="218" name="Rectangle 217"/>
          <p:cNvSpPr/>
          <p:nvPr/>
        </p:nvSpPr>
        <p:spPr>
          <a:xfrm>
            <a:off x="2111524" y="3267871"/>
            <a:ext cx="2335424" cy="400110"/>
          </a:xfrm>
          <a:prstGeom prst="rect">
            <a:avLst/>
          </a:prstGeom>
          <a:noFill/>
          <a:ln>
            <a:noFill/>
          </a:ln>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wrap="square" rtlCol="0" anchor="ctr">
            <a:spAutoFit/>
          </a:bodyPr>
          <a:lstStyle/>
          <a:p>
            <a:pPr algn="ctr"/>
            <a:r>
              <a:rPr lang="en-US" sz="2000" kern="0" dirty="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At </a:t>
            </a:r>
            <a:r>
              <a:rPr lang="en-US" sz="2000" kern="0" dirty="0" smtClean="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infinity </a:t>
            </a:r>
            <a:endParaRPr lang="en-US" sz="2000" kern="0" dirty="0">
              <a:solidFill>
                <a:prstClr val="white"/>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220" name="Rectangle 219"/>
          <p:cNvSpPr/>
          <p:nvPr/>
        </p:nvSpPr>
        <p:spPr>
          <a:xfrm>
            <a:off x="2390766" y="3649178"/>
            <a:ext cx="1751833" cy="400110"/>
          </a:xfrm>
          <a:prstGeom prst="rect">
            <a:avLst/>
          </a:prstGeom>
          <a:noFill/>
          <a:ln w="9525" cap="flat" cmpd="sng" algn="ctr">
            <a:noFill/>
            <a:prstDash val="solid"/>
          </a:ln>
          <a:effectLst/>
        </p:spPr>
        <p:txBody>
          <a:bodyPr wrap="square" rtlCol="0" anchor="ctr">
            <a:spAutoFit/>
          </a:bodyPr>
          <a:lstStyle/>
          <a:p>
            <a:pPr marL="457200" indent="-457200">
              <a:buFontTx/>
              <a:buAutoNum type="alphaUcParenBoth"/>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Real</a:t>
            </a:r>
          </a:p>
        </p:txBody>
      </p:sp>
      <p:sp>
        <p:nvSpPr>
          <p:cNvPr id="221" name="Rectangle 220"/>
          <p:cNvSpPr/>
          <p:nvPr/>
        </p:nvSpPr>
        <p:spPr>
          <a:xfrm>
            <a:off x="2390766" y="3874267"/>
            <a:ext cx="1751833" cy="707886"/>
          </a:xfrm>
          <a:prstGeom prst="rect">
            <a:avLst/>
          </a:prstGeom>
          <a:noFill/>
          <a:ln w="9525" cap="flat" cmpd="sng" algn="ctr">
            <a:noFill/>
            <a:prstDash val="solid"/>
          </a:ln>
          <a:effectLst/>
        </p:spPr>
        <p:txBody>
          <a:bodyPr wrap="square" rtlCol="0" anchor="ctr">
            <a:spAutoFit/>
          </a:bodyPr>
          <a:lstStyle/>
          <a:p>
            <a:pPr marL="457200" indent="-457200">
              <a:buFontTx/>
              <a:buAutoNum type="alphaUcParenBoth" startAt="2"/>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Inverted</a:t>
            </a:r>
          </a:p>
        </p:txBody>
      </p:sp>
      <p:sp>
        <p:nvSpPr>
          <p:cNvPr id="222" name="Rectangle 221"/>
          <p:cNvSpPr/>
          <p:nvPr/>
        </p:nvSpPr>
        <p:spPr>
          <a:xfrm>
            <a:off x="2322306" y="4407132"/>
            <a:ext cx="2540815" cy="400110"/>
          </a:xfrm>
          <a:prstGeom prst="rect">
            <a:avLst/>
          </a:prstGeom>
          <a:noFill/>
          <a:ln w="9525" cap="flat" cmpd="sng" algn="ctr">
            <a:noFill/>
            <a:prstDash val="solid"/>
          </a:ln>
          <a:effectLst/>
        </p:spPr>
        <p:txBody>
          <a:bodyPr wrap="square" rtlCol="0" anchor="ctr">
            <a:spAutoFit/>
          </a:bodyPr>
          <a:lstStyle/>
          <a:p>
            <a:pPr marL="457200" indent="-457200">
              <a:defRPr/>
            </a:pPr>
            <a:r>
              <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(C) </a:t>
            </a:r>
            <a:r>
              <a:rPr lang="en-US" sz="2000" kern="0"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   Highly Diminished</a:t>
            </a:r>
            <a:endParaRPr lang="en-US" sz="2000" kern="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Tree>
    <p:extLst>
      <p:ext uri="{BB962C8B-B14F-4D97-AF65-F5344CB8AC3E}">
        <p14:creationId xmlns:p14="http://schemas.microsoft.com/office/powerpoint/2010/main" val="399218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4*#ppt_w"/>
                                          </p:val>
                                        </p:tav>
                                        <p:tav tm="100000">
                                          <p:val>
                                            <p:strVal val="#ppt_w"/>
                                          </p:val>
                                        </p:tav>
                                      </p:tavLst>
                                    </p:anim>
                                    <p:anim calcmode="lin" valueType="num">
                                      <p:cBhvr>
                                        <p:cTn id="8" dur="500" fill="hold"/>
                                        <p:tgtEl>
                                          <p:spTgt spid="5"/>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75"/>
                                        </p:tgtEl>
                                        <p:attrNameLst>
                                          <p:attrName>style.visibility</p:attrName>
                                        </p:attrNameLst>
                                      </p:cBhvr>
                                      <p:to>
                                        <p:strVal val="visible"/>
                                      </p:to>
                                    </p:set>
                                    <p:animEffect transition="in" filter="wipe(left)">
                                      <p:cBhvr>
                                        <p:cTn id="18" dur="2000"/>
                                        <p:tgtEl>
                                          <p:spTgt spid="175"/>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wipe(left)">
                                      <p:cBhvr>
                                        <p:cTn id="22" dur="2000"/>
                                        <p:tgtEl>
                                          <p:spTgt spid="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wipe(up)">
                                      <p:cBhvr>
                                        <p:cTn id="27" dur="500"/>
                                        <p:tgtEl>
                                          <p:spTgt spid="1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7"/>
                                        </p:tgtEl>
                                        <p:attrNameLst>
                                          <p:attrName>style.visibility</p:attrName>
                                        </p:attrNameLst>
                                      </p:cBhvr>
                                      <p:to>
                                        <p:strVal val="visible"/>
                                      </p:to>
                                    </p:set>
                                    <p:animEffect transition="in" filter="fade">
                                      <p:cBhvr>
                                        <p:cTn id="32" dur="1000"/>
                                        <p:tgtEl>
                                          <p:spTgt spid="17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1"/>
                                        </p:tgtEl>
                                        <p:attrNameLst>
                                          <p:attrName>style.visibility</p:attrName>
                                        </p:attrNameLst>
                                      </p:cBhvr>
                                      <p:to>
                                        <p:strVal val="visible"/>
                                      </p:to>
                                    </p:set>
                                    <p:animEffect transition="in" filter="fade">
                                      <p:cBhvr>
                                        <p:cTn id="35" dur="1000"/>
                                        <p:tgtEl>
                                          <p:spTgt spid="17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9"/>
                                        </p:tgtEl>
                                        <p:attrNameLst>
                                          <p:attrName>style.visibility</p:attrName>
                                        </p:attrNameLst>
                                      </p:cBhvr>
                                      <p:to>
                                        <p:strVal val="visible"/>
                                      </p:to>
                                    </p:set>
                                    <p:animEffect transition="in" filter="fade">
                                      <p:cBhvr>
                                        <p:cTn id="40" dur="1000"/>
                                        <p:tgtEl>
                                          <p:spTgt spid="17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2"/>
                                        </p:tgtEl>
                                        <p:attrNameLst>
                                          <p:attrName>style.visibility</p:attrName>
                                        </p:attrNameLst>
                                      </p:cBhvr>
                                      <p:to>
                                        <p:strVal val="visible"/>
                                      </p:to>
                                    </p:set>
                                    <p:animEffect transition="in" filter="fade">
                                      <p:cBhvr>
                                        <p:cTn id="43" dur="1000"/>
                                        <p:tgtEl>
                                          <p:spTgt spid="17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6"/>
                                        </p:tgtEl>
                                        <p:attrNameLst>
                                          <p:attrName>style.visibility</p:attrName>
                                        </p:attrNameLst>
                                      </p:cBhvr>
                                      <p:to>
                                        <p:strVal val="visible"/>
                                      </p:to>
                                    </p:set>
                                    <p:animEffect transition="in" filter="fade">
                                      <p:cBhvr>
                                        <p:cTn id="48" dur="1000"/>
                                        <p:tgtEl>
                                          <p:spTgt spid="17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3"/>
                                        </p:tgtEl>
                                        <p:attrNameLst>
                                          <p:attrName>style.visibility</p:attrName>
                                        </p:attrNameLst>
                                      </p:cBhvr>
                                      <p:to>
                                        <p:strVal val="visible"/>
                                      </p:to>
                                    </p:set>
                                    <p:animEffect transition="in" filter="fade">
                                      <p:cBhvr>
                                        <p:cTn id="51" dur="1000"/>
                                        <p:tgtEl>
                                          <p:spTgt spid="17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80"/>
                                        </p:tgtEl>
                                        <p:attrNameLst>
                                          <p:attrName>style.visibility</p:attrName>
                                        </p:attrNameLst>
                                      </p:cBhvr>
                                      <p:to>
                                        <p:strVal val="visible"/>
                                      </p:to>
                                    </p:set>
                                    <p:animEffect transition="in" filter="wipe(up)">
                                      <p:cBhvr>
                                        <p:cTn id="56" dur="2000"/>
                                        <p:tgtEl>
                                          <p:spTgt spid="18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85"/>
                                        </p:tgtEl>
                                        <p:attrNameLst>
                                          <p:attrName>style.visibility</p:attrName>
                                        </p:attrNameLst>
                                      </p:cBhvr>
                                      <p:to>
                                        <p:strVal val="visible"/>
                                      </p:to>
                                    </p:set>
                                    <p:animEffect transition="in" filter="fade">
                                      <p:cBhvr>
                                        <p:cTn id="61" dur="500"/>
                                        <p:tgtEl>
                                          <p:spTgt spid="1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6"/>
                                        </p:tgtEl>
                                        <p:attrNameLst>
                                          <p:attrName>style.visibility</p:attrName>
                                        </p:attrNameLst>
                                      </p:cBhvr>
                                      <p:to>
                                        <p:strVal val="visible"/>
                                      </p:to>
                                    </p:set>
                                    <p:animEffect transition="in" filter="fade">
                                      <p:cBhvr>
                                        <p:cTn id="64" dur="500"/>
                                        <p:tgtEl>
                                          <p:spTgt spid="186"/>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74"/>
                                        </p:tgtEl>
                                        <p:attrNameLst>
                                          <p:attrName>style.visibility</p:attrName>
                                        </p:attrNameLst>
                                      </p:cBhvr>
                                      <p:to>
                                        <p:strVal val="visible"/>
                                      </p:to>
                                    </p:set>
                                    <p:animEffect transition="in" filter="wipe(left)">
                                      <p:cBhvr>
                                        <p:cTn id="67" dur="500"/>
                                        <p:tgtEl>
                                          <p:spTgt spid="174"/>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78"/>
                                        </p:tgtEl>
                                        <p:attrNameLst>
                                          <p:attrName>style.visibility</p:attrName>
                                        </p:attrNameLst>
                                      </p:cBhvr>
                                      <p:to>
                                        <p:strVal val="visible"/>
                                      </p:to>
                                    </p:set>
                                    <p:animEffect transition="in" filter="wipe(left)">
                                      <p:cBhvr>
                                        <p:cTn id="70" dur="500"/>
                                        <p:tgtEl>
                                          <p:spTgt spid="178"/>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xit" presetSubtype="21" fill="hold" nodeType="clickEffect">
                                  <p:stCondLst>
                                    <p:cond delay="0"/>
                                  </p:stCondLst>
                                  <p:childTnLst>
                                    <p:animEffect transition="out" filter="barn(inVertical)">
                                      <p:cBhvr>
                                        <p:cTn id="74" dur="500"/>
                                        <p:tgtEl>
                                          <p:spTgt spid="9"/>
                                        </p:tgtEl>
                                      </p:cBhvr>
                                    </p:animEffect>
                                    <p:set>
                                      <p:cBhvr>
                                        <p:cTn id="75" dur="1" fill="hold">
                                          <p:stCondLst>
                                            <p:cond delay="499"/>
                                          </p:stCondLst>
                                        </p:cTn>
                                        <p:tgtEl>
                                          <p:spTgt spid="9"/>
                                        </p:tgtEl>
                                        <p:attrNameLst>
                                          <p:attrName>style.visibility</p:attrName>
                                        </p:attrNameLst>
                                      </p:cBhvr>
                                      <p:to>
                                        <p:strVal val="hidden"/>
                                      </p:to>
                                    </p:set>
                                  </p:childTnLst>
                                </p:cTn>
                              </p:par>
                              <p:par>
                                <p:cTn id="76" presetID="22" presetClass="exit" presetSubtype="8" fill="hold" nodeType="withEffect">
                                  <p:stCondLst>
                                    <p:cond delay="0"/>
                                  </p:stCondLst>
                                  <p:childTnLst>
                                    <p:animEffect transition="out" filter="wipe(left)">
                                      <p:cBhvr>
                                        <p:cTn id="77" dur="500"/>
                                        <p:tgtEl>
                                          <p:spTgt spid="90"/>
                                        </p:tgtEl>
                                      </p:cBhvr>
                                    </p:animEffect>
                                    <p:set>
                                      <p:cBhvr>
                                        <p:cTn id="78" dur="1" fill="hold">
                                          <p:stCondLst>
                                            <p:cond delay="499"/>
                                          </p:stCondLst>
                                        </p:cTn>
                                        <p:tgtEl>
                                          <p:spTgt spid="9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24"/>
                                        </p:tgtEl>
                                        <p:attrNameLst>
                                          <p:attrName>style.visibility</p:attrName>
                                        </p:attrNameLst>
                                      </p:cBhvr>
                                      <p:to>
                                        <p:strVal val="visible"/>
                                      </p:to>
                                    </p:set>
                                    <p:animEffect transition="in" filter="wipe(left)">
                                      <p:cBhvr>
                                        <p:cTn id="83" dur="2000"/>
                                        <p:tgtEl>
                                          <p:spTgt spid="12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128"/>
                                        </p:tgtEl>
                                        <p:attrNameLst>
                                          <p:attrName>style.visibility</p:attrName>
                                        </p:attrNameLst>
                                      </p:cBhvr>
                                      <p:to>
                                        <p:strVal val="visible"/>
                                      </p:to>
                                    </p:set>
                                    <p:animEffect transition="in" filter="wipe(right)">
                                      <p:cBhvr>
                                        <p:cTn id="88" dur="2000"/>
                                        <p:tgtEl>
                                          <p:spTgt spid="12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133"/>
                                        </p:tgtEl>
                                        <p:attrNameLst>
                                          <p:attrName>style.visibility</p:attrName>
                                        </p:attrNameLst>
                                      </p:cBhvr>
                                      <p:to>
                                        <p:strVal val="visible"/>
                                      </p:to>
                                    </p:set>
                                    <p:animEffect transition="in" filter="wipe(left)">
                                      <p:cBhvr>
                                        <p:cTn id="93" dur="2000"/>
                                        <p:tgtEl>
                                          <p:spTgt spid="13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136"/>
                                        </p:tgtEl>
                                        <p:attrNameLst>
                                          <p:attrName>style.visibility</p:attrName>
                                        </p:attrNameLst>
                                      </p:cBhvr>
                                      <p:to>
                                        <p:strVal val="visible"/>
                                      </p:to>
                                    </p:set>
                                    <p:animEffect transition="in" filter="wipe(right)">
                                      <p:cBhvr>
                                        <p:cTn id="98" dur="2000"/>
                                        <p:tgtEl>
                                          <p:spTgt spid="13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211"/>
                                        </p:tgtEl>
                                        <p:attrNameLst>
                                          <p:attrName>style.visibility</p:attrName>
                                        </p:attrNameLst>
                                      </p:cBhvr>
                                      <p:to>
                                        <p:strVal val="visible"/>
                                      </p:to>
                                    </p:set>
                                    <p:animEffect transition="in" filter="wipe(up)">
                                      <p:cBhvr>
                                        <p:cTn id="103" dur="500"/>
                                        <p:tgtEl>
                                          <p:spTgt spid="211"/>
                                        </p:tgtEl>
                                      </p:cBhvr>
                                    </p:animEffect>
                                  </p:childTnLst>
                                </p:cTn>
                              </p:par>
                            </p:childTnLst>
                          </p:cTn>
                        </p:par>
                        <p:par>
                          <p:cTn id="104" fill="hold">
                            <p:stCondLst>
                              <p:cond delay="500"/>
                            </p:stCondLst>
                            <p:childTnLst>
                              <p:par>
                                <p:cTn id="105" presetID="16" presetClass="entr" presetSubtype="21" fill="hold" grpId="0" nodeType="afterEffect">
                                  <p:stCondLst>
                                    <p:cond delay="0"/>
                                  </p:stCondLst>
                                  <p:childTnLst>
                                    <p:set>
                                      <p:cBhvr>
                                        <p:cTn id="106" dur="1" fill="hold">
                                          <p:stCondLst>
                                            <p:cond delay="0"/>
                                          </p:stCondLst>
                                        </p:cTn>
                                        <p:tgtEl>
                                          <p:spTgt spid="213"/>
                                        </p:tgtEl>
                                        <p:attrNameLst>
                                          <p:attrName>style.visibility</p:attrName>
                                        </p:attrNameLst>
                                      </p:cBhvr>
                                      <p:to>
                                        <p:strVal val="visible"/>
                                      </p:to>
                                    </p:set>
                                    <p:animEffect transition="in" filter="barn(inVertical)">
                                      <p:cBhvr>
                                        <p:cTn id="107" dur="500"/>
                                        <p:tgtEl>
                                          <p:spTgt spid="213"/>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218"/>
                                        </p:tgtEl>
                                        <p:attrNameLst>
                                          <p:attrName>style.visibility</p:attrName>
                                        </p:attrNameLst>
                                      </p:cBhvr>
                                      <p:to>
                                        <p:strVal val="visible"/>
                                      </p:to>
                                    </p:set>
                                    <p:animEffect transition="in" filter="barn(inVertical)">
                                      <p:cBhvr>
                                        <p:cTn id="112" dur="500"/>
                                        <p:tgtEl>
                                          <p:spTgt spid="218"/>
                                        </p:tgtEl>
                                      </p:cBhvr>
                                    </p:animEffect>
                                  </p:childTnLst>
                                </p:cTn>
                              </p:par>
                            </p:childTnLst>
                          </p:cTn>
                        </p:par>
                      </p:childTnLst>
                    </p:cTn>
                  </p:par>
                  <p:par>
                    <p:cTn id="113" fill="hold">
                      <p:stCondLst>
                        <p:cond delay="indefinite"/>
                      </p:stCondLst>
                      <p:childTnLst>
                        <p:par>
                          <p:cTn id="114" fill="hold">
                            <p:stCondLst>
                              <p:cond delay="0"/>
                            </p:stCondLst>
                            <p:childTnLst>
                              <p:par>
                                <p:cTn id="115" presetID="12" presetClass="entr" presetSubtype="8" fill="hold" grpId="0" nodeType="clickEffect">
                                  <p:stCondLst>
                                    <p:cond delay="0"/>
                                  </p:stCondLst>
                                  <p:childTnLst>
                                    <p:set>
                                      <p:cBhvr>
                                        <p:cTn id="116" dur="1" fill="hold">
                                          <p:stCondLst>
                                            <p:cond delay="0"/>
                                          </p:stCondLst>
                                        </p:cTn>
                                        <p:tgtEl>
                                          <p:spTgt spid="212"/>
                                        </p:tgtEl>
                                        <p:attrNameLst>
                                          <p:attrName>style.visibility</p:attrName>
                                        </p:attrNameLst>
                                      </p:cBhvr>
                                      <p:to>
                                        <p:strVal val="visible"/>
                                      </p:to>
                                    </p:set>
                                    <p:anim calcmode="lin" valueType="num">
                                      <p:cBhvr additive="base">
                                        <p:cTn id="117" dur="500"/>
                                        <p:tgtEl>
                                          <p:spTgt spid="212"/>
                                        </p:tgtEl>
                                        <p:attrNameLst>
                                          <p:attrName>ppt_x</p:attrName>
                                        </p:attrNameLst>
                                      </p:cBhvr>
                                      <p:tavLst>
                                        <p:tav tm="0">
                                          <p:val>
                                            <p:strVal val="#ppt_x-#ppt_w*1.125000"/>
                                          </p:val>
                                        </p:tav>
                                        <p:tav tm="100000">
                                          <p:val>
                                            <p:strVal val="#ppt_x"/>
                                          </p:val>
                                        </p:tav>
                                      </p:tavLst>
                                    </p:anim>
                                    <p:animEffect transition="in" filter="wipe(right)">
                                      <p:cBhvr>
                                        <p:cTn id="118" dur="500"/>
                                        <p:tgtEl>
                                          <p:spTgt spid="212"/>
                                        </p:tgtEl>
                                      </p:cBhvr>
                                    </p:animEffect>
                                  </p:childTnLst>
                                </p:cTn>
                              </p:par>
                            </p:childTnLst>
                          </p:cTn>
                        </p:par>
                      </p:childTnLst>
                    </p:cTn>
                  </p:par>
                  <p:par>
                    <p:cTn id="119" fill="hold">
                      <p:stCondLst>
                        <p:cond delay="indefinite"/>
                      </p:stCondLst>
                      <p:childTnLst>
                        <p:par>
                          <p:cTn id="120" fill="hold">
                            <p:stCondLst>
                              <p:cond delay="0"/>
                            </p:stCondLst>
                            <p:childTnLst>
                              <p:par>
                                <p:cTn id="121" presetID="12" presetClass="entr" presetSubtype="1" fill="hold" grpId="0" nodeType="clickEffect">
                                  <p:stCondLst>
                                    <p:cond delay="0"/>
                                  </p:stCondLst>
                                  <p:childTnLst>
                                    <p:set>
                                      <p:cBhvr>
                                        <p:cTn id="122" dur="1" fill="hold">
                                          <p:stCondLst>
                                            <p:cond delay="0"/>
                                          </p:stCondLst>
                                        </p:cTn>
                                        <p:tgtEl>
                                          <p:spTgt spid="220"/>
                                        </p:tgtEl>
                                        <p:attrNameLst>
                                          <p:attrName>style.visibility</p:attrName>
                                        </p:attrNameLst>
                                      </p:cBhvr>
                                      <p:to>
                                        <p:strVal val="visible"/>
                                      </p:to>
                                    </p:set>
                                    <p:anim calcmode="lin" valueType="num">
                                      <p:cBhvr additive="base">
                                        <p:cTn id="123" dur="500"/>
                                        <p:tgtEl>
                                          <p:spTgt spid="220"/>
                                        </p:tgtEl>
                                        <p:attrNameLst>
                                          <p:attrName>ppt_y</p:attrName>
                                        </p:attrNameLst>
                                      </p:cBhvr>
                                      <p:tavLst>
                                        <p:tav tm="0">
                                          <p:val>
                                            <p:strVal val="#ppt_y-#ppt_h*1.125000"/>
                                          </p:val>
                                        </p:tav>
                                        <p:tav tm="100000">
                                          <p:val>
                                            <p:strVal val="#ppt_y"/>
                                          </p:val>
                                        </p:tav>
                                      </p:tavLst>
                                    </p:anim>
                                    <p:animEffect transition="in" filter="wipe(down)">
                                      <p:cBhvr>
                                        <p:cTn id="124" dur="500"/>
                                        <p:tgtEl>
                                          <p:spTgt spid="220"/>
                                        </p:tgtEl>
                                      </p:cBhvr>
                                    </p:animEffect>
                                  </p:childTnLst>
                                </p:cTn>
                              </p:par>
                            </p:childTnLst>
                          </p:cTn>
                        </p:par>
                      </p:childTnLst>
                    </p:cTn>
                  </p:par>
                  <p:par>
                    <p:cTn id="125" fill="hold">
                      <p:stCondLst>
                        <p:cond delay="indefinite"/>
                      </p:stCondLst>
                      <p:childTnLst>
                        <p:par>
                          <p:cTn id="126" fill="hold">
                            <p:stCondLst>
                              <p:cond delay="0"/>
                            </p:stCondLst>
                            <p:childTnLst>
                              <p:par>
                                <p:cTn id="127" presetID="12" presetClass="entr" presetSubtype="1" fill="hold" grpId="0" nodeType="clickEffect">
                                  <p:stCondLst>
                                    <p:cond delay="0"/>
                                  </p:stCondLst>
                                  <p:childTnLst>
                                    <p:set>
                                      <p:cBhvr>
                                        <p:cTn id="128" dur="1" fill="hold">
                                          <p:stCondLst>
                                            <p:cond delay="0"/>
                                          </p:stCondLst>
                                        </p:cTn>
                                        <p:tgtEl>
                                          <p:spTgt spid="221"/>
                                        </p:tgtEl>
                                        <p:attrNameLst>
                                          <p:attrName>style.visibility</p:attrName>
                                        </p:attrNameLst>
                                      </p:cBhvr>
                                      <p:to>
                                        <p:strVal val="visible"/>
                                      </p:to>
                                    </p:set>
                                    <p:anim calcmode="lin" valueType="num">
                                      <p:cBhvr additive="base">
                                        <p:cTn id="129" dur="500"/>
                                        <p:tgtEl>
                                          <p:spTgt spid="221"/>
                                        </p:tgtEl>
                                        <p:attrNameLst>
                                          <p:attrName>ppt_y</p:attrName>
                                        </p:attrNameLst>
                                      </p:cBhvr>
                                      <p:tavLst>
                                        <p:tav tm="0">
                                          <p:val>
                                            <p:strVal val="#ppt_y-#ppt_h*1.125000"/>
                                          </p:val>
                                        </p:tav>
                                        <p:tav tm="100000">
                                          <p:val>
                                            <p:strVal val="#ppt_y"/>
                                          </p:val>
                                        </p:tav>
                                      </p:tavLst>
                                    </p:anim>
                                    <p:animEffect transition="in" filter="wipe(down)">
                                      <p:cBhvr>
                                        <p:cTn id="130" dur="500"/>
                                        <p:tgtEl>
                                          <p:spTgt spid="221"/>
                                        </p:tgtEl>
                                      </p:cBhvr>
                                    </p:animEffect>
                                  </p:childTnLst>
                                </p:cTn>
                              </p:par>
                            </p:childTnLst>
                          </p:cTn>
                        </p:par>
                      </p:childTnLst>
                    </p:cTn>
                  </p:par>
                  <p:par>
                    <p:cTn id="131" fill="hold">
                      <p:stCondLst>
                        <p:cond delay="indefinite"/>
                      </p:stCondLst>
                      <p:childTnLst>
                        <p:par>
                          <p:cTn id="132" fill="hold">
                            <p:stCondLst>
                              <p:cond delay="0"/>
                            </p:stCondLst>
                            <p:childTnLst>
                              <p:par>
                                <p:cTn id="133" presetID="12" presetClass="entr" presetSubtype="1" fill="hold" grpId="0" nodeType="clickEffect">
                                  <p:stCondLst>
                                    <p:cond delay="0"/>
                                  </p:stCondLst>
                                  <p:childTnLst>
                                    <p:set>
                                      <p:cBhvr>
                                        <p:cTn id="134" dur="1" fill="hold">
                                          <p:stCondLst>
                                            <p:cond delay="0"/>
                                          </p:stCondLst>
                                        </p:cTn>
                                        <p:tgtEl>
                                          <p:spTgt spid="222"/>
                                        </p:tgtEl>
                                        <p:attrNameLst>
                                          <p:attrName>style.visibility</p:attrName>
                                        </p:attrNameLst>
                                      </p:cBhvr>
                                      <p:to>
                                        <p:strVal val="visible"/>
                                      </p:to>
                                    </p:set>
                                    <p:anim calcmode="lin" valueType="num">
                                      <p:cBhvr additive="base">
                                        <p:cTn id="135" dur="500"/>
                                        <p:tgtEl>
                                          <p:spTgt spid="222"/>
                                        </p:tgtEl>
                                        <p:attrNameLst>
                                          <p:attrName>ppt_y</p:attrName>
                                        </p:attrNameLst>
                                      </p:cBhvr>
                                      <p:tavLst>
                                        <p:tav tm="0">
                                          <p:val>
                                            <p:strVal val="#ppt_y-#ppt_h*1.125000"/>
                                          </p:val>
                                        </p:tav>
                                        <p:tav tm="100000">
                                          <p:val>
                                            <p:strVal val="#ppt_y"/>
                                          </p:val>
                                        </p:tav>
                                      </p:tavLst>
                                    </p:anim>
                                    <p:animEffect transition="in" filter="wipe(down)">
                                      <p:cBhvr>
                                        <p:cTn id="136"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1" grpId="0"/>
      <p:bldP spid="172" grpId="0"/>
      <p:bldP spid="173" grpId="0"/>
      <p:bldP spid="174" grpId="0"/>
      <p:bldP spid="176" grpId="0" animBg="1"/>
      <p:bldP spid="177" grpId="0" animBg="1"/>
      <p:bldP spid="178" grpId="0"/>
      <p:bldP spid="179" grpId="0" animBg="1"/>
      <p:bldP spid="185" grpId="0"/>
      <p:bldP spid="186" grpId="0"/>
      <p:bldP spid="211" grpId="0" animBg="1"/>
      <p:bldP spid="212" grpId="0"/>
      <p:bldP spid="213" grpId="0"/>
      <p:bldP spid="218" grpId="0"/>
      <p:bldP spid="220" grpId="0"/>
      <p:bldP spid="221" grpId="0"/>
      <p:bldP spid="2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d drive\MJ WORK\Pooja mam (physics)\CBSE (X)\Light - Reflection and Refraction\900_Rizwana-Khan_Purple Gradient Background.jpg"/>
          <p:cNvPicPr>
            <a:picLocks noChangeArrowheads="1"/>
          </p:cNvPicPr>
          <p:nvPr/>
        </p:nvPicPr>
        <p:blipFill rotWithShape="1">
          <a:blip r:embed="rId2">
            <a:extLst>
              <a:ext uri="{28A0092B-C50C-407E-A947-70E740481C1C}">
                <a14:useLocalDpi xmlns:a14="http://schemas.microsoft.com/office/drawing/2010/main" val="0"/>
              </a:ext>
            </a:extLst>
          </a:blip>
          <a:srcRect t="25111" b="14888"/>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1000" y="221665"/>
            <a:ext cx="7315200" cy="369332"/>
          </a:xfrm>
          <a:prstGeom prst="rect">
            <a:avLst/>
          </a:prstGeom>
        </p:spPr>
        <p:txBody>
          <a:bodyPr wrap="square">
            <a:spAutoFit/>
          </a:bodyPr>
          <a:lstStyle/>
          <a:p>
            <a:pPr defTabSz="539750"/>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Q. Name </a:t>
            </a:r>
            <a:r>
              <a:rPr lang="en-US" b="1" dirty="0">
                <a:solidFill>
                  <a:schemeClr val="bg1"/>
                </a:solidFill>
                <a:effectLst>
                  <a:outerShdw blurRad="38100" dist="38100" dir="2700000" algn="tl">
                    <a:srgbClr val="000000">
                      <a:alpha val="43137"/>
                    </a:srgbClr>
                  </a:outerShdw>
                </a:effectLst>
                <a:latin typeface="Tw Cen MT" panose="020B0602020104020603" pitchFamily="34" charset="0"/>
              </a:rPr>
              <a:t>a mirror that can give an erect and enlarged image of an object.</a:t>
            </a:r>
          </a:p>
        </p:txBody>
      </p:sp>
      <p:grpSp>
        <p:nvGrpSpPr>
          <p:cNvPr id="3" name="Group 2"/>
          <p:cNvGrpSpPr/>
          <p:nvPr/>
        </p:nvGrpSpPr>
        <p:grpSpPr>
          <a:xfrm>
            <a:off x="203200" y="742950"/>
            <a:ext cx="7900473" cy="3966725"/>
            <a:chOff x="203200" y="742950"/>
            <a:chExt cx="7900473" cy="3966725"/>
          </a:xfrm>
        </p:grpSpPr>
        <p:sp>
          <p:nvSpPr>
            <p:cNvPr id="4" name="Rectangle 3"/>
            <p:cNvSpPr/>
            <p:nvPr/>
          </p:nvSpPr>
          <p:spPr>
            <a:xfrm>
              <a:off x="203200" y="742950"/>
              <a:ext cx="7315200" cy="646331"/>
            </a:xfrm>
            <a:prstGeom prst="rect">
              <a:avLst/>
            </a:prstGeom>
          </p:spPr>
          <p:txBody>
            <a:bodyPr wrap="square">
              <a:spAutoFit/>
            </a:bodyPr>
            <a:lstStyle/>
            <a:p>
              <a:pPr defTabSz="539750"/>
              <a:r>
                <a:rPr lang="en-US" b="1" dirty="0" err="1" smtClean="0">
                  <a:solidFill>
                    <a:schemeClr val="bg1"/>
                  </a:solidFill>
                  <a:effectLst>
                    <a:outerShdw blurRad="38100" dist="38100" dir="2700000" algn="tl">
                      <a:srgbClr val="000000">
                        <a:alpha val="43137"/>
                      </a:srgbClr>
                    </a:outerShdw>
                  </a:effectLst>
                  <a:latin typeface="Tw Cen MT" panose="020B0602020104020603" pitchFamily="34" charset="0"/>
                </a:rPr>
                <a:t>Ans</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 : Concave </a:t>
              </a:r>
              <a:r>
                <a:rPr lang="en-US" b="1" dirty="0">
                  <a:solidFill>
                    <a:schemeClr val="bg1"/>
                  </a:solidFill>
                  <a:effectLst>
                    <a:outerShdw blurRad="38100" dist="38100" dir="2700000" algn="tl">
                      <a:srgbClr val="000000">
                        <a:alpha val="43137"/>
                      </a:srgbClr>
                    </a:outerShdw>
                  </a:effectLst>
                  <a:latin typeface="Tw Cen MT" panose="020B0602020104020603" pitchFamily="34" charset="0"/>
                </a:rPr>
                <a:t>mirror gives an erect and an enlarged image, when the object is </a:t>
              </a:r>
              <a:r>
                <a:rPr lang="en-US" b="1" dirty="0" smtClean="0">
                  <a:solidFill>
                    <a:schemeClr val="bg1"/>
                  </a:solidFill>
                  <a:effectLst>
                    <a:outerShdw blurRad="38100" dist="38100" dir="2700000" algn="tl">
                      <a:srgbClr val="000000">
                        <a:alpha val="43137"/>
                      </a:srgbClr>
                    </a:outerShdw>
                  </a:effectLst>
                  <a:latin typeface="Tw Cen MT" panose="020B0602020104020603" pitchFamily="34" charset="0"/>
                </a:rPr>
                <a:t>between the </a:t>
              </a:r>
              <a:r>
                <a:rPr lang="en-US" b="1" dirty="0">
                  <a:solidFill>
                    <a:schemeClr val="bg1"/>
                  </a:solidFill>
                  <a:effectLst>
                    <a:outerShdw blurRad="38100" dist="38100" dir="2700000" algn="tl">
                      <a:srgbClr val="000000">
                        <a:alpha val="43137"/>
                      </a:srgbClr>
                    </a:outerShdw>
                  </a:effectLst>
                  <a:latin typeface="Tw Cen MT" panose="020B0602020104020603" pitchFamily="34" charset="0"/>
                </a:rPr>
                <a:t>pole and principal focus.</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7084" b="32516"/>
            <a:stretch/>
          </p:blipFill>
          <p:spPr bwMode="auto">
            <a:xfrm>
              <a:off x="533400" y="1657350"/>
              <a:ext cx="7570273" cy="305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811869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100" y="2187029"/>
            <a:ext cx="4495800"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smtClean="0"/>
              <a:t>Thank You</a:t>
            </a:r>
            <a:endParaRPr lang="en-US" sz="4400" b="1" dirty="0"/>
          </a:p>
        </p:txBody>
      </p:sp>
    </p:spTree>
    <p:extLst>
      <p:ext uri="{BB962C8B-B14F-4D97-AF65-F5344CB8AC3E}">
        <p14:creationId xmlns:p14="http://schemas.microsoft.com/office/powerpoint/2010/main" val="3812815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76362" y="-539563"/>
            <a:ext cx="11896725" cy="5962650"/>
            <a:chOff x="0" y="-539563"/>
            <a:chExt cx="11896725" cy="5962650"/>
          </a:xfrm>
        </p:grpSpPr>
        <p:pic>
          <p:nvPicPr>
            <p:cNvPr id="3" name="Picture 2" descr="C:\Users\200313\Desktop\resumen-degradado-de-negro-de-lujo-con-fondo-negro-vignette-backgr_1258-2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9563"/>
              <a:ext cx="5962650" cy="596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200313\Desktop\resumen-degradado-de-negro-de-lujo-con-fondo-negro-vignette-backgr_1258-27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075" y="-539563"/>
              <a:ext cx="5962650" cy="596265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nip Diagonal Corner Rectangle 4"/>
          <p:cNvSpPr/>
          <p:nvPr/>
        </p:nvSpPr>
        <p:spPr>
          <a:xfrm>
            <a:off x="229801" y="986064"/>
            <a:ext cx="1371600" cy="581891"/>
          </a:xfrm>
          <a:prstGeom prst="snip2DiagRect">
            <a:avLst/>
          </a:prstGeom>
          <a:noFill/>
          <a:ln w="12700" cap="rnd">
            <a:solidFill>
              <a:schemeClr val="bg1"/>
            </a:solidFill>
            <a:prstDash val="solid"/>
          </a:ln>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Position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of object</a:t>
            </a:r>
            <a:endPar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endParaRPr>
          </a:p>
        </p:txBody>
      </p:sp>
      <p:sp>
        <p:nvSpPr>
          <p:cNvPr id="6" name="Snip Diagonal Corner Rectangle 5"/>
          <p:cNvSpPr/>
          <p:nvPr/>
        </p:nvSpPr>
        <p:spPr>
          <a:xfrm>
            <a:off x="2263140" y="986064"/>
            <a:ext cx="1371600" cy="581891"/>
          </a:xfrm>
          <a:prstGeom prst="snip2DiagRect">
            <a:avLst/>
          </a:prstGeom>
          <a:noFill/>
          <a:ln w="12700" cap="rnd">
            <a:solidFill>
              <a:schemeClr val="bg1"/>
            </a:solidFill>
            <a:prstDash val="solid"/>
          </a:ln>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Position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of image</a:t>
            </a:r>
            <a:endPar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endParaRPr>
          </a:p>
        </p:txBody>
      </p:sp>
      <p:sp>
        <p:nvSpPr>
          <p:cNvPr id="7" name="Snip Diagonal Corner Rectangle 6"/>
          <p:cNvSpPr/>
          <p:nvPr/>
        </p:nvSpPr>
        <p:spPr>
          <a:xfrm>
            <a:off x="5769879" y="986064"/>
            <a:ext cx="1371600" cy="581891"/>
          </a:xfrm>
          <a:prstGeom prst="snip2DiagRect">
            <a:avLst/>
          </a:prstGeom>
          <a:noFill/>
          <a:ln w="12700" cap="rnd">
            <a:solidFill>
              <a:schemeClr val="bg1"/>
            </a:solidFill>
            <a:prstDash val="solid"/>
          </a:ln>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Size of image</a:t>
            </a:r>
          </a:p>
        </p:txBody>
      </p:sp>
      <p:sp>
        <p:nvSpPr>
          <p:cNvPr id="8" name="Snip Diagonal Corner Rectangle 7"/>
          <p:cNvSpPr/>
          <p:nvPr/>
        </p:nvSpPr>
        <p:spPr>
          <a:xfrm>
            <a:off x="7542621" y="986064"/>
            <a:ext cx="1371600" cy="581891"/>
          </a:xfrm>
          <a:prstGeom prst="snip2DiagRect">
            <a:avLst/>
          </a:prstGeom>
          <a:noFill/>
          <a:ln w="12700" cap="rnd">
            <a:solidFill>
              <a:schemeClr val="bg1"/>
            </a:solidFill>
            <a:prstDash val="solid"/>
          </a:ln>
          <a:effectLst>
            <a:outerShdw blurRad="50800" dist="38100" algn="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Nature of image</a:t>
            </a:r>
          </a:p>
        </p:txBody>
      </p:sp>
      <p:sp>
        <p:nvSpPr>
          <p:cNvPr id="9" name="TextBox 8"/>
          <p:cNvSpPr txBox="1"/>
          <p:nvPr/>
        </p:nvSpPr>
        <p:spPr>
          <a:xfrm>
            <a:off x="439439" y="1767026"/>
            <a:ext cx="1061509"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At infinity</a:t>
            </a:r>
          </a:p>
        </p:txBody>
      </p:sp>
      <p:sp>
        <p:nvSpPr>
          <p:cNvPr id="10" name="TextBox 9"/>
          <p:cNvSpPr txBox="1"/>
          <p:nvPr/>
        </p:nvSpPr>
        <p:spPr>
          <a:xfrm>
            <a:off x="2428596" y="1767026"/>
            <a:ext cx="1069716"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At focus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F</a:t>
            </a:r>
            <a:endParaRPr lang="en-US" baseline="-2500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11" name="TextBox 10"/>
          <p:cNvSpPr txBox="1"/>
          <p:nvPr/>
        </p:nvSpPr>
        <p:spPr>
          <a:xfrm>
            <a:off x="5627461" y="1767026"/>
            <a:ext cx="1790306" cy="369332"/>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Highly diminished</a:t>
            </a:r>
            <a:endPar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12" name="TextBox 11"/>
          <p:cNvSpPr txBox="1"/>
          <p:nvPr/>
        </p:nvSpPr>
        <p:spPr>
          <a:xfrm>
            <a:off x="7417767" y="1767026"/>
            <a:ext cx="1618905"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Real &amp; inverted</a:t>
            </a:r>
          </a:p>
        </p:txBody>
      </p:sp>
      <p:sp>
        <p:nvSpPr>
          <p:cNvPr id="13" name="TextBox 12"/>
          <p:cNvSpPr txBox="1"/>
          <p:nvPr/>
        </p:nvSpPr>
        <p:spPr>
          <a:xfrm>
            <a:off x="435335" y="2256223"/>
            <a:ext cx="1069716"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At focus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F</a:t>
            </a:r>
            <a:endParaRPr lang="en-US" baseline="-2500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14" name="TextBox 13"/>
          <p:cNvSpPr txBox="1"/>
          <p:nvPr/>
        </p:nvSpPr>
        <p:spPr>
          <a:xfrm>
            <a:off x="2432699" y="2256223"/>
            <a:ext cx="1061509"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At infinity</a:t>
            </a:r>
          </a:p>
        </p:txBody>
      </p:sp>
      <p:sp>
        <p:nvSpPr>
          <p:cNvPr id="15" name="TextBox 14"/>
          <p:cNvSpPr txBox="1"/>
          <p:nvPr/>
        </p:nvSpPr>
        <p:spPr>
          <a:xfrm>
            <a:off x="5627461" y="2256223"/>
            <a:ext cx="1790306" cy="369332"/>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Highly diminished</a:t>
            </a:r>
          </a:p>
        </p:txBody>
      </p:sp>
      <p:sp>
        <p:nvSpPr>
          <p:cNvPr id="16" name="TextBox 15"/>
          <p:cNvSpPr txBox="1"/>
          <p:nvPr/>
        </p:nvSpPr>
        <p:spPr>
          <a:xfrm>
            <a:off x="7417767" y="2256223"/>
            <a:ext cx="1618905"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Real &amp; inverted</a:t>
            </a:r>
          </a:p>
        </p:txBody>
      </p:sp>
      <p:sp>
        <p:nvSpPr>
          <p:cNvPr id="17" name="TextBox 16"/>
          <p:cNvSpPr txBox="1"/>
          <p:nvPr/>
        </p:nvSpPr>
        <p:spPr>
          <a:xfrm>
            <a:off x="439471" y="2745421"/>
            <a:ext cx="1061444"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Beyond C</a:t>
            </a:r>
            <a:endParaRPr lang="en-US" baseline="-2500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18" name="TextBox 17"/>
          <p:cNvSpPr txBox="1"/>
          <p:nvPr/>
        </p:nvSpPr>
        <p:spPr>
          <a:xfrm>
            <a:off x="2190550" y="2745421"/>
            <a:ext cx="1545809"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Between F &amp; C</a:t>
            </a:r>
          </a:p>
        </p:txBody>
      </p:sp>
      <p:sp>
        <p:nvSpPr>
          <p:cNvPr id="19" name="TextBox 18"/>
          <p:cNvSpPr txBox="1"/>
          <p:nvPr/>
        </p:nvSpPr>
        <p:spPr>
          <a:xfrm>
            <a:off x="5837213" y="2745421"/>
            <a:ext cx="1249095" cy="369332"/>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Diminished</a:t>
            </a:r>
          </a:p>
        </p:txBody>
      </p:sp>
      <p:sp>
        <p:nvSpPr>
          <p:cNvPr id="20" name="TextBox 19"/>
          <p:cNvSpPr txBox="1"/>
          <p:nvPr/>
        </p:nvSpPr>
        <p:spPr>
          <a:xfrm>
            <a:off x="7417767" y="2745421"/>
            <a:ext cx="1618905"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Real &amp; inverted</a:t>
            </a:r>
          </a:p>
        </p:txBody>
      </p:sp>
      <p:sp>
        <p:nvSpPr>
          <p:cNvPr id="21" name="TextBox 20"/>
          <p:cNvSpPr txBox="1"/>
          <p:nvPr/>
        </p:nvSpPr>
        <p:spPr>
          <a:xfrm>
            <a:off x="197289" y="3308393"/>
            <a:ext cx="1545809"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Between F &amp; C</a:t>
            </a:r>
          </a:p>
        </p:txBody>
      </p:sp>
      <p:sp>
        <p:nvSpPr>
          <p:cNvPr id="22" name="TextBox 21"/>
          <p:cNvSpPr txBox="1"/>
          <p:nvPr/>
        </p:nvSpPr>
        <p:spPr>
          <a:xfrm>
            <a:off x="2432732" y="3308393"/>
            <a:ext cx="1061444"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Beyond C</a:t>
            </a:r>
            <a:endParaRPr lang="en-US" baseline="-2500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23" name="TextBox 22"/>
          <p:cNvSpPr txBox="1"/>
          <p:nvPr/>
        </p:nvSpPr>
        <p:spPr>
          <a:xfrm>
            <a:off x="5837213" y="3308393"/>
            <a:ext cx="1249095" cy="369332"/>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Magnified</a:t>
            </a:r>
          </a:p>
        </p:txBody>
      </p:sp>
      <p:sp>
        <p:nvSpPr>
          <p:cNvPr id="24" name="TextBox 23"/>
          <p:cNvSpPr txBox="1"/>
          <p:nvPr/>
        </p:nvSpPr>
        <p:spPr>
          <a:xfrm>
            <a:off x="7417767" y="3308393"/>
            <a:ext cx="1618905"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Real &amp; inverted</a:t>
            </a:r>
          </a:p>
        </p:txBody>
      </p:sp>
      <p:sp>
        <p:nvSpPr>
          <p:cNvPr id="25" name="TextBox 24"/>
          <p:cNvSpPr txBox="1"/>
          <p:nvPr/>
        </p:nvSpPr>
        <p:spPr>
          <a:xfrm>
            <a:off x="675080" y="3800813"/>
            <a:ext cx="590226"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At C</a:t>
            </a:r>
            <a:endParaRPr lang="en-US" baseline="-2500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26" name="TextBox 25"/>
          <p:cNvSpPr txBox="1"/>
          <p:nvPr/>
        </p:nvSpPr>
        <p:spPr>
          <a:xfrm>
            <a:off x="2668341" y="3800813"/>
            <a:ext cx="590226"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At C</a:t>
            </a:r>
            <a:endParaRPr lang="en-US" baseline="-25000"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27" name="TextBox 26"/>
          <p:cNvSpPr txBox="1"/>
          <p:nvPr/>
        </p:nvSpPr>
        <p:spPr>
          <a:xfrm>
            <a:off x="5841944" y="3800813"/>
            <a:ext cx="1239632" cy="369332"/>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Same size</a:t>
            </a:r>
            <a:endPar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28" name="TextBox 27"/>
          <p:cNvSpPr txBox="1"/>
          <p:nvPr/>
        </p:nvSpPr>
        <p:spPr>
          <a:xfrm>
            <a:off x="7417767" y="3800813"/>
            <a:ext cx="1618905"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Real &amp; inverted</a:t>
            </a:r>
          </a:p>
        </p:txBody>
      </p:sp>
      <p:sp>
        <p:nvSpPr>
          <p:cNvPr id="29" name="TextBox 28"/>
          <p:cNvSpPr txBox="1"/>
          <p:nvPr/>
        </p:nvSpPr>
        <p:spPr>
          <a:xfrm>
            <a:off x="109124" y="4273105"/>
            <a:ext cx="1722138" cy="369332"/>
          </a:xfrm>
          <a:prstGeom prst="rect">
            <a:avLst/>
          </a:prstGeom>
          <a:noFill/>
          <a:ln>
            <a:noFill/>
          </a:ln>
          <a:effectLst>
            <a:outerShdw blurRad="50800" dist="38100" dir="5400000" algn="t" rotWithShape="0">
              <a:prstClr val="black">
                <a:alpha val="40000"/>
              </a:prstClr>
            </a:outerShdw>
          </a:effectLst>
        </p:spPr>
        <p:txBody>
          <a:bodyPr wrap="non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Between P and F</a:t>
            </a:r>
          </a:p>
        </p:txBody>
      </p:sp>
      <p:sp>
        <p:nvSpPr>
          <p:cNvPr id="30" name="TextBox 29"/>
          <p:cNvSpPr txBox="1"/>
          <p:nvPr/>
        </p:nvSpPr>
        <p:spPr>
          <a:xfrm>
            <a:off x="1911894" y="4273105"/>
            <a:ext cx="2103120" cy="369332"/>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pPr algn="ctr"/>
            <a:r>
              <a:rPr lang="en-IN"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Behind the mirror</a:t>
            </a:r>
          </a:p>
        </p:txBody>
      </p:sp>
      <p:sp>
        <p:nvSpPr>
          <p:cNvPr id="31" name="TextBox 30"/>
          <p:cNvSpPr txBox="1"/>
          <p:nvPr/>
        </p:nvSpPr>
        <p:spPr>
          <a:xfrm>
            <a:off x="5846676" y="4273105"/>
            <a:ext cx="1230169" cy="369332"/>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Magnified</a:t>
            </a:r>
          </a:p>
        </p:txBody>
      </p:sp>
      <p:sp>
        <p:nvSpPr>
          <p:cNvPr id="32" name="TextBox 31"/>
          <p:cNvSpPr txBox="1"/>
          <p:nvPr/>
        </p:nvSpPr>
        <p:spPr>
          <a:xfrm>
            <a:off x="7463055" y="4273105"/>
            <a:ext cx="1528328" cy="369332"/>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pPr algn="ct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Virtual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rPr>
              <a:t>&amp; erect</a:t>
            </a:r>
            <a:endParaRPr lang="en-US" dirty="0">
              <a:solidFill>
                <a:schemeClr val="bg1"/>
              </a:solidFill>
              <a:effectLst>
                <a:outerShdw blurRad="38100" dist="38100" dir="2700000" algn="tl">
                  <a:srgbClr val="000000">
                    <a:alpha val="43137"/>
                  </a:srgbClr>
                </a:outerShdw>
              </a:effectLst>
              <a:latin typeface="Tw Cen MT" panose="020B0602020104020603" pitchFamily="34" charset="0"/>
              <a:cs typeface="Arial" panose="020B0604020202020204" pitchFamily="34" charset="0"/>
            </a:endParaRPr>
          </a:p>
        </p:txBody>
      </p:sp>
      <p:sp>
        <p:nvSpPr>
          <p:cNvPr id="51" name="Rectangle 50"/>
          <p:cNvSpPr/>
          <p:nvPr/>
        </p:nvSpPr>
        <p:spPr>
          <a:xfrm>
            <a:off x="13572" y="2114550"/>
            <a:ext cx="9172511" cy="646331"/>
          </a:xfrm>
          <a:prstGeom prst="rect">
            <a:avLst/>
          </a:prstGeom>
        </p:spPr>
        <p:txBody>
          <a:bodyPr wrap="none">
            <a:spAutoFit/>
          </a:bodyPr>
          <a:lstStyle/>
          <a:p>
            <a:pPr algn="ctr"/>
            <a:r>
              <a:rPr lang="en-US" sz="3600" dirty="0" smtClean="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rPr>
              <a:t>REVISE ALL LENS RAY DIAGRAMS IN 3 MINUTES </a:t>
            </a:r>
            <a:endParaRPr lang="en-US" sz="3600" dirty="0">
              <a:solidFill>
                <a:schemeClr val="bg1"/>
              </a:solidFill>
              <a:effectLst>
                <a:outerShdw blurRad="38100" dist="38100" dir="2700000" algn="tl">
                  <a:srgbClr val="000000">
                    <a:alpha val="43137"/>
                  </a:srgbClr>
                </a:outerShdw>
              </a:effectLst>
              <a:latin typeface="Tw Cen MT" panose="020B0602020104020603" pitchFamily="34" charset="0"/>
              <a:cs typeface="Aharoni" panose="02010803020104030203" pitchFamily="2" charset="-79"/>
            </a:endParaRPr>
          </a:p>
        </p:txBody>
      </p:sp>
      <p:pic>
        <p:nvPicPr>
          <p:cNvPr id="52" name="Picture 2" descr="D:\MJ\Pooja mam (physics)\Light – Reflection and Refraction\diagram 6 cop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663" y="3195043"/>
            <a:ext cx="4184953" cy="179355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3" name="Picture 2" descr="D:\MJ\Pooja mam (physics)\Light – Reflection and Refraction\diagram 4 cop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52" y="3170107"/>
            <a:ext cx="4239126" cy="184639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4" name="Picture 2" descr="D:\MJ\Pooja mam (physics)\Light – Reflection and Refraction\Untitled-2 cop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61" y="3168824"/>
            <a:ext cx="4184952" cy="204144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5" name="Picture 2" descr="D:\MJ\Pooja mam (physics)\Light – Reflection and Refraction\Untitled-4 cop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0789" y="3114753"/>
            <a:ext cx="4320811" cy="205540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6" name="Picture 2" descr="D:\MJ\Pooja mam (physics)\Light – Reflection and Refraction\Untitled-1cop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5136" y="3163293"/>
            <a:ext cx="4126247" cy="2012804"/>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7" name="Picture 2" descr="D:\MJ\Pooja mam (physics)\Light – Reflection and Refraction\Untitled-5 copy.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1918" y="3121103"/>
            <a:ext cx="4439039" cy="204844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940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wipe(left)">
                                      <p:cBhvr>
                                        <p:cTn id="7" dur="25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xit" presetSubtype="544" fill="hold" grpId="1" nodeType="clickEffect">
                                  <p:stCondLst>
                                    <p:cond delay="0"/>
                                  </p:stCondLst>
                                  <p:iterate type="lt">
                                    <p:tmPct val="0"/>
                                  </p:iterate>
                                  <p:childTnLst>
                                    <p:anim calcmode="lin" valueType="num">
                                      <p:cBhvr>
                                        <p:cTn id="11" dur="200"/>
                                        <p:tgtEl>
                                          <p:spTgt spid="51"/>
                                        </p:tgtEl>
                                        <p:attrNameLst>
                                          <p:attrName>ppt_w</p:attrName>
                                        </p:attrNameLst>
                                      </p:cBhvr>
                                      <p:tavLst>
                                        <p:tav tm="0">
                                          <p:val>
                                            <p:strVal val="ppt_w"/>
                                          </p:val>
                                        </p:tav>
                                        <p:tav tm="100000">
                                          <p:val>
                                            <p:fltVal val="0"/>
                                          </p:val>
                                        </p:tav>
                                      </p:tavLst>
                                    </p:anim>
                                    <p:anim calcmode="lin" valueType="num">
                                      <p:cBhvr>
                                        <p:cTn id="12" dur="200"/>
                                        <p:tgtEl>
                                          <p:spTgt spid="51"/>
                                        </p:tgtEl>
                                        <p:attrNameLst>
                                          <p:attrName>ppt_h</p:attrName>
                                        </p:attrNameLst>
                                      </p:cBhvr>
                                      <p:tavLst>
                                        <p:tav tm="0">
                                          <p:val>
                                            <p:strVal val="ppt_h"/>
                                          </p:val>
                                        </p:tav>
                                        <p:tav tm="100000">
                                          <p:val>
                                            <p:fltVal val="0"/>
                                          </p:val>
                                        </p:tav>
                                      </p:tavLst>
                                    </p:anim>
                                    <p:anim calcmode="lin" valueType="num">
                                      <p:cBhvr>
                                        <p:cTn id="13" dur="200"/>
                                        <p:tgtEl>
                                          <p:spTgt spid="51"/>
                                        </p:tgtEl>
                                        <p:attrNameLst>
                                          <p:attrName>ppt_x</p:attrName>
                                        </p:attrNameLst>
                                      </p:cBhvr>
                                      <p:tavLst>
                                        <p:tav tm="0">
                                          <p:val>
                                            <p:strVal val="ppt_x"/>
                                          </p:val>
                                        </p:tav>
                                        <p:tav tm="100000">
                                          <p:val>
                                            <p:fltVal val="0.5"/>
                                          </p:val>
                                        </p:tav>
                                      </p:tavLst>
                                    </p:anim>
                                    <p:anim calcmode="lin" valueType="num">
                                      <p:cBhvr>
                                        <p:cTn id="14" dur="200"/>
                                        <p:tgtEl>
                                          <p:spTgt spid="51"/>
                                        </p:tgtEl>
                                        <p:attrNameLst>
                                          <p:attrName>ppt_y</p:attrName>
                                        </p:attrNameLst>
                                      </p:cBhvr>
                                      <p:tavLst>
                                        <p:tav tm="0">
                                          <p:val>
                                            <p:strVal val="ppt_y"/>
                                          </p:val>
                                        </p:tav>
                                        <p:tav tm="100000">
                                          <p:val>
                                            <p:fltVal val="0.5"/>
                                          </p:val>
                                        </p:tav>
                                      </p:tavLst>
                                    </p:anim>
                                    <p:set>
                                      <p:cBhvr>
                                        <p:cTn id="15" dur="1" fill="hold">
                                          <p:stCondLst>
                                            <p:cond delay="199"/>
                                          </p:stCondLst>
                                        </p:cTn>
                                        <p:tgtEl>
                                          <p:spTgt spid="5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1" accel="40000" decel="3600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0-#ppt_h/2"/>
                                          </p:val>
                                        </p:tav>
                                        <p:tav tm="100000">
                                          <p:val>
                                            <p:strVal val="#ppt_y"/>
                                          </p:val>
                                        </p:tav>
                                      </p:tavLst>
                                    </p:anim>
                                  </p:childTnLst>
                                </p:cTn>
                              </p:par>
                              <p:par>
                                <p:cTn id="22" presetID="2" presetClass="entr" presetSubtype="1" accel="40000" decel="3600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par>
                                <p:cTn id="26" presetID="2" presetClass="entr" presetSubtype="1" accel="40000" decel="36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0-#ppt_h/2"/>
                                          </p:val>
                                        </p:tav>
                                        <p:tav tm="100000">
                                          <p:val>
                                            <p:strVal val="#ppt_y"/>
                                          </p:val>
                                        </p:tav>
                                      </p:tavLst>
                                    </p:anim>
                                  </p:childTnLst>
                                </p:cTn>
                              </p:par>
                              <p:par>
                                <p:cTn id="30" presetID="2" presetClass="entr" presetSubtype="1" accel="40000" decel="3600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32"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strVal val="4*#ppt_w"/>
                                          </p:val>
                                        </p:tav>
                                        <p:tav tm="100000">
                                          <p:val>
                                            <p:strVal val="#ppt_w"/>
                                          </p:val>
                                        </p:tav>
                                      </p:tavLst>
                                    </p:anim>
                                    <p:anim calcmode="lin" valueType="num">
                                      <p:cBhvr>
                                        <p:cTn id="39" dur="500" fill="hold"/>
                                        <p:tgtEl>
                                          <p:spTgt spid="9"/>
                                        </p:tgtEl>
                                        <p:attrNameLst>
                                          <p:attrName>ppt_h</p:attrName>
                                        </p:attrNameLst>
                                      </p:cBhvr>
                                      <p:tavLst>
                                        <p:tav tm="0">
                                          <p:val>
                                            <p:strVal val="4*#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childTnLst>
                          </p:cTn>
                        </p:par>
                      </p:childTnLst>
                    </p:cTn>
                  </p:par>
                  <p:par>
                    <p:cTn id="45" fill="hold">
                      <p:stCondLst>
                        <p:cond delay="indefinite"/>
                      </p:stCondLst>
                      <p:childTnLst>
                        <p:par>
                          <p:cTn id="46" fill="hold">
                            <p:stCondLst>
                              <p:cond delay="0"/>
                            </p:stCondLst>
                            <p:childTnLst>
                              <p:par>
                                <p:cTn id="47" presetID="23" presetClass="entr" presetSubtype="32"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strVal val="4*#ppt_w"/>
                                          </p:val>
                                        </p:tav>
                                        <p:tav tm="100000">
                                          <p:val>
                                            <p:strVal val="#ppt_w"/>
                                          </p:val>
                                        </p:tav>
                                      </p:tavLst>
                                    </p:anim>
                                    <p:anim calcmode="lin" valueType="num">
                                      <p:cBhvr>
                                        <p:cTn id="50" dur="500" fill="hold"/>
                                        <p:tgtEl>
                                          <p:spTgt spid="10"/>
                                        </p:tgtEl>
                                        <p:attrNameLst>
                                          <p:attrName>ppt_h</p:attrName>
                                        </p:attrNameLst>
                                      </p:cBhvr>
                                      <p:tavLst>
                                        <p:tav tm="0">
                                          <p:val>
                                            <p:strVal val="4*#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32"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strVal val="4*#ppt_w"/>
                                          </p:val>
                                        </p:tav>
                                        <p:tav tm="100000">
                                          <p:val>
                                            <p:strVal val="#ppt_w"/>
                                          </p:val>
                                        </p:tav>
                                      </p:tavLst>
                                    </p:anim>
                                    <p:anim calcmode="lin" valueType="num">
                                      <p:cBhvr>
                                        <p:cTn id="56" dur="500" fill="hold"/>
                                        <p:tgtEl>
                                          <p:spTgt spid="11"/>
                                        </p:tgtEl>
                                        <p:attrNameLst>
                                          <p:attrName>ppt_h</p:attrName>
                                        </p:attrNameLst>
                                      </p:cBhvr>
                                      <p:tavLst>
                                        <p:tav tm="0">
                                          <p:val>
                                            <p:strVal val="4*#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32"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p:cTn id="61" dur="500" fill="hold"/>
                                        <p:tgtEl>
                                          <p:spTgt spid="12"/>
                                        </p:tgtEl>
                                        <p:attrNameLst>
                                          <p:attrName>ppt_w</p:attrName>
                                        </p:attrNameLst>
                                      </p:cBhvr>
                                      <p:tavLst>
                                        <p:tav tm="0">
                                          <p:val>
                                            <p:strVal val="4*#ppt_w"/>
                                          </p:val>
                                        </p:tav>
                                        <p:tav tm="100000">
                                          <p:val>
                                            <p:strVal val="#ppt_w"/>
                                          </p:val>
                                        </p:tav>
                                      </p:tavLst>
                                    </p:anim>
                                    <p:anim calcmode="lin" valueType="num">
                                      <p:cBhvr>
                                        <p:cTn id="62" dur="500" fill="hold"/>
                                        <p:tgtEl>
                                          <p:spTgt spid="12"/>
                                        </p:tgtEl>
                                        <p:attrNameLst>
                                          <p:attrName>ppt_h</p:attrName>
                                        </p:attrNameLst>
                                      </p:cBhvr>
                                      <p:tavLst>
                                        <p:tav tm="0">
                                          <p:val>
                                            <p:strVal val="4*#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3" presetClass="entr" presetSubtype="32"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p:cTn id="71" dur="500" fill="hold"/>
                                        <p:tgtEl>
                                          <p:spTgt spid="13"/>
                                        </p:tgtEl>
                                        <p:attrNameLst>
                                          <p:attrName>ppt_w</p:attrName>
                                        </p:attrNameLst>
                                      </p:cBhvr>
                                      <p:tavLst>
                                        <p:tav tm="0">
                                          <p:val>
                                            <p:strVal val="4*#ppt_w"/>
                                          </p:val>
                                        </p:tav>
                                        <p:tav tm="100000">
                                          <p:val>
                                            <p:strVal val="#ppt_w"/>
                                          </p:val>
                                        </p:tav>
                                      </p:tavLst>
                                    </p:anim>
                                    <p:anim calcmode="lin" valueType="num">
                                      <p:cBhvr>
                                        <p:cTn id="72" dur="500" fill="hold"/>
                                        <p:tgtEl>
                                          <p:spTgt spid="13"/>
                                        </p:tgtEl>
                                        <p:attrNameLst>
                                          <p:attrName>ppt_h</p:attrName>
                                        </p:attrNameLst>
                                      </p:cBhvr>
                                      <p:tavLst>
                                        <p:tav tm="0">
                                          <p:val>
                                            <p:strVal val="4*#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barn(inVertical)">
                                      <p:cBhvr>
                                        <p:cTn id="77" dur="500"/>
                                        <p:tgtEl>
                                          <p:spTgt spid="53"/>
                                        </p:tgtEl>
                                      </p:cBhvr>
                                    </p:animEffect>
                                  </p:childTnLst>
                                </p:cTn>
                              </p:par>
                            </p:childTnLst>
                          </p:cTn>
                        </p:par>
                      </p:childTnLst>
                    </p:cTn>
                  </p:par>
                  <p:par>
                    <p:cTn id="78" fill="hold">
                      <p:stCondLst>
                        <p:cond delay="indefinite"/>
                      </p:stCondLst>
                      <p:childTnLst>
                        <p:par>
                          <p:cTn id="79" fill="hold">
                            <p:stCondLst>
                              <p:cond delay="0"/>
                            </p:stCondLst>
                            <p:childTnLst>
                              <p:par>
                                <p:cTn id="80" presetID="23" presetClass="entr" presetSubtype="32" fill="hold" grpId="0" nodeType="click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500" fill="hold"/>
                                        <p:tgtEl>
                                          <p:spTgt spid="14"/>
                                        </p:tgtEl>
                                        <p:attrNameLst>
                                          <p:attrName>ppt_w</p:attrName>
                                        </p:attrNameLst>
                                      </p:cBhvr>
                                      <p:tavLst>
                                        <p:tav tm="0">
                                          <p:val>
                                            <p:strVal val="4*#ppt_w"/>
                                          </p:val>
                                        </p:tav>
                                        <p:tav tm="100000">
                                          <p:val>
                                            <p:strVal val="#ppt_w"/>
                                          </p:val>
                                        </p:tav>
                                      </p:tavLst>
                                    </p:anim>
                                    <p:anim calcmode="lin" valueType="num">
                                      <p:cBhvr>
                                        <p:cTn id="83" dur="500" fill="hold"/>
                                        <p:tgtEl>
                                          <p:spTgt spid="14"/>
                                        </p:tgtEl>
                                        <p:attrNameLst>
                                          <p:attrName>ppt_h</p:attrName>
                                        </p:attrNameLst>
                                      </p:cBhvr>
                                      <p:tavLst>
                                        <p:tav tm="0">
                                          <p:val>
                                            <p:strVal val="4*#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23" presetClass="entr" presetSubtype="32" fill="hold" grpId="0" nodeType="clickEffect">
                                  <p:stCondLst>
                                    <p:cond delay="0"/>
                                  </p:stCondLst>
                                  <p:childTnLst>
                                    <p:set>
                                      <p:cBhvr>
                                        <p:cTn id="87" dur="1" fill="hold">
                                          <p:stCondLst>
                                            <p:cond delay="0"/>
                                          </p:stCondLst>
                                        </p:cTn>
                                        <p:tgtEl>
                                          <p:spTgt spid="15"/>
                                        </p:tgtEl>
                                        <p:attrNameLst>
                                          <p:attrName>style.visibility</p:attrName>
                                        </p:attrNameLst>
                                      </p:cBhvr>
                                      <p:to>
                                        <p:strVal val="visible"/>
                                      </p:to>
                                    </p:set>
                                    <p:anim calcmode="lin" valueType="num">
                                      <p:cBhvr>
                                        <p:cTn id="88" dur="500" fill="hold"/>
                                        <p:tgtEl>
                                          <p:spTgt spid="15"/>
                                        </p:tgtEl>
                                        <p:attrNameLst>
                                          <p:attrName>ppt_w</p:attrName>
                                        </p:attrNameLst>
                                      </p:cBhvr>
                                      <p:tavLst>
                                        <p:tav tm="0">
                                          <p:val>
                                            <p:strVal val="4*#ppt_w"/>
                                          </p:val>
                                        </p:tav>
                                        <p:tav tm="100000">
                                          <p:val>
                                            <p:strVal val="#ppt_w"/>
                                          </p:val>
                                        </p:tav>
                                      </p:tavLst>
                                    </p:anim>
                                    <p:anim calcmode="lin" valueType="num">
                                      <p:cBhvr>
                                        <p:cTn id="89" dur="500" fill="hold"/>
                                        <p:tgtEl>
                                          <p:spTgt spid="15"/>
                                        </p:tgtEl>
                                        <p:attrNameLst>
                                          <p:attrName>ppt_h</p:attrName>
                                        </p:attrNameLst>
                                      </p:cBhvr>
                                      <p:tavLst>
                                        <p:tav tm="0">
                                          <p:val>
                                            <p:strVal val="4*#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23" presetClass="entr" presetSubtype="32" fill="hold" grpId="0" nodeType="clickEffect">
                                  <p:stCondLst>
                                    <p:cond delay="0"/>
                                  </p:stCondLst>
                                  <p:childTnLst>
                                    <p:set>
                                      <p:cBhvr>
                                        <p:cTn id="93" dur="1" fill="hold">
                                          <p:stCondLst>
                                            <p:cond delay="0"/>
                                          </p:stCondLst>
                                        </p:cTn>
                                        <p:tgtEl>
                                          <p:spTgt spid="16"/>
                                        </p:tgtEl>
                                        <p:attrNameLst>
                                          <p:attrName>style.visibility</p:attrName>
                                        </p:attrNameLst>
                                      </p:cBhvr>
                                      <p:to>
                                        <p:strVal val="visible"/>
                                      </p:to>
                                    </p:set>
                                    <p:anim calcmode="lin" valueType="num">
                                      <p:cBhvr>
                                        <p:cTn id="94" dur="500" fill="hold"/>
                                        <p:tgtEl>
                                          <p:spTgt spid="16"/>
                                        </p:tgtEl>
                                        <p:attrNameLst>
                                          <p:attrName>ppt_w</p:attrName>
                                        </p:attrNameLst>
                                      </p:cBhvr>
                                      <p:tavLst>
                                        <p:tav tm="0">
                                          <p:val>
                                            <p:strVal val="4*#ppt_w"/>
                                          </p:val>
                                        </p:tav>
                                        <p:tav tm="100000">
                                          <p:val>
                                            <p:strVal val="#ppt_w"/>
                                          </p:val>
                                        </p:tav>
                                      </p:tavLst>
                                    </p:anim>
                                    <p:anim calcmode="lin" valueType="num">
                                      <p:cBhvr>
                                        <p:cTn id="95" dur="500" fill="hold"/>
                                        <p:tgtEl>
                                          <p:spTgt spid="16"/>
                                        </p:tgtEl>
                                        <p:attrNameLst>
                                          <p:attrName>ppt_h</p:attrName>
                                        </p:attrNameLst>
                                      </p:cBhvr>
                                      <p:tavLst>
                                        <p:tav tm="0">
                                          <p:val>
                                            <p:strVal val="4*#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nodeType="clickEffect">
                                  <p:stCondLst>
                                    <p:cond delay="0"/>
                                  </p:stCondLst>
                                  <p:childTnLst>
                                    <p:set>
                                      <p:cBhvr>
                                        <p:cTn id="99" dur="1" fill="hold">
                                          <p:stCondLst>
                                            <p:cond delay="0"/>
                                          </p:stCondLst>
                                        </p:cTn>
                                        <p:tgtEl>
                                          <p:spTgt spid="5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3" presetClass="entr" presetSubtype="32" fill="hold" grpId="0" nodeType="clickEffect">
                                  <p:stCondLst>
                                    <p:cond delay="0"/>
                                  </p:stCondLst>
                                  <p:childTnLst>
                                    <p:set>
                                      <p:cBhvr>
                                        <p:cTn id="103" dur="1" fill="hold">
                                          <p:stCondLst>
                                            <p:cond delay="0"/>
                                          </p:stCondLst>
                                        </p:cTn>
                                        <p:tgtEl>
                                          <p:spTgt spid="17"/>
                                        </p:tgtEl>
                                        <p:attrNameLst>
                                          <p:attrName>style.visibility</p:attrName>
                                        </p:attrNameLst>
                                      </p:cBhvr>
                                      <p:to>
                                        <p:strVal val="visible"/>
                                      </p:to>
                                    </p:set>
                                    <p:anim calcmode="lin" valueType="num">
                                      <p:cBhvr>
                                        <p:cTn id="104" dur="500" fill="hold"/>
                                        <p:tgtEl>
                                          <p:spTgt spid="17"/>
                                        </p:tgtEl>
                                        <p:attrNameLst>
                                          <p:attrName>ppt_w</p:attrName>
                                        </p:attrNameLst>
                                      </p:cBhvr>
                                      <p:tavLst>
                                        <p:tav tm="0">
                                          <p:val>
                                            <p:strVal val="4*#ppt_w"/>
                                          </p:val>
                                        </p:tav>
                                        <p:tav tm="100000">
                                          <p:val>
                                            <p:strVal val="#ppt_w"/>
                                          </p:val>
                                        </p:tav>
                                      </p:tavLst>
                                    </p:anim>
                                    <p:anim calcmode="lin" valueType="num">
                                      <p:cBhvr>
                                        <p:cTn id="105" dur="500" fill="hold"/>
                                        <p:tgtEl>
                                          <p:spTgt spid="17"/>
                                        </p:tgtEl>
                                        <p:attrNameLst>
                                          <p:attrName>ppt_h</p:attrName>
                                        </p:attrNameLst>
                                      </p:cBhvr>
                                      <p:tavLst>
                                        <p:tav tm="0">
                                          <p:val>
                                            <p:strVal val="4*#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wipe(down)">
                                      <p:cBhvr>
                                        <p:cTn id="110" dur="500"/>
                                        <p:tgtEl>
                                          <p:spTgt spid="54"/>
                                        </p:tgtEl>
                                      </p:cBhvr>
                                    </p:animEffect>
                                  </p:childTnLst>
                                </p:cTn>
                              </p:par>
                            </p:childTnLst>
                          </p:cTn>
                        </p:par>
                      </p:childTnLst>
                    </p:cTn>
                  </p:par>
                  <p:par>
                    <p:cTn id="111" fill="hold">
                      <p:stCondLst>
                        <p:cond delay="indefinite"/>
                      </p:stCondLst>
                      <p:childTnLst>
                        <p:par>
                          <p:cTn id="112" fill="hold">
                            <p:stCondLst>
                              <p:cond delay="0"/>
                            </p:stCondLst>
                            <p:childTnLst>
                              <p:par>
                                <p:cTn id="113" presetID="23" presetClass="entr" presetSubtype="32" fill="hold" grpId="0" nodeType="clickEffect">
                                  <p:stCondLst>
                                    <p:cond delay="0"/>
                                  </p:stCondLst>
                                  <p:childTnLst>
                                    <p:set>
                                      <p:cBhvr>
                                        <p:cTn id="114" dur="1" fill="hold">
                                          <p:stCondLst>
                                            <p:cond delay="0"/>
                                          </p:stCondLst>
                                        </p:cTn>
                                        <p:tgtEl>
                                          <p:spTgt spid="18"/>
                                        </p:tgtEl>
                                        <p:attrNameLst>
                                          <p:attrName>style.visibility</p:attrName>
                                        </p:attrNameLst>
                                      </p:cBhvr>
                                      <p:to>
                                        <p:strVal val="visible"/>
                                      </p:to>
                                    </p:set>
                                    <p:anim calcmode="lin" valueType="num">
                                      <p:cBhvr>
                                        <p:cTn id="115" dur="500" fill="hold"/>
                                        <p:tgtEl>
                                          <p:spTgt spid="18"/>
                                        </p:tgtEl>
                                        <p:attrNameLst>
                                          <p:attrName>ppt_w</p:attrName>
                                        </p:attrNameLst>
                                      </p:cBhvr>
                                      <p:tavLst>
                                        <p:tav tm="0">
                                          <p:val>
                                            <p:strVal val="4*#ppt_w"/>
                                          </p:val>
                                        </p:tav>
                                        <p:tav tm="100000">
                                          <p:val>
                                            <p:strVal val="#ppt_w"/>
                                          </p:val>
                                        </p:tav>
                                      </p:tavLst>
                                    </p:anim>
                                    <p:anim calcmode="lin" valueType="num">
                                      <p:cBhvr>
                                        <p:cTn id="116" dur="500" fill="hold"/>
                                        <p:tgtEl>
                                          <p:spTgt spid="18"/>
                                        </p:tgtEl>
                                        <p:attrNameLst>
                                          <p:attrName>ppt_h</p:attrName>
                                        </p:attrNameLst>
                                      </p:cBhvr>
                                      <p:tavLst>
                                        <p:tav tm="0">
                                          <p:val>
                                            <p:strVal val="4*#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23" presetClass="entr" presetSubtype="32" fill="hold" grpId="0" nodeType="clickEffect">
                                  <p:stCondLst>
                                    <p:cond delay="0"/>
                                  </p:stCondLst>
                                  <p:childTnLst>
                                    <p:set>
                                      <p:cBhvr>
                                        <p:cTn id="120" dur="1" fill="hold">
                                          <p:stCondLst>
                                            <p:cond delay="0"/>
                                          </p:stCondLst>
                                        </p:cTn>
                                        <p:tgtEl>
                                          <p:spTgt spid="19"/>
                                        </p:tgtEl>
                                        <p:attrNameLst>
                                          <p:attrName>style.visibility</p:attrName>
                                        </p:attrNameLst>
                                      </p:cBhvr>
                                      <p:to>
                                        <p:strVal val="visible"/>
                                      </p:to>
                                    </p:set>
                                    <p:anim calcmode="lin" valueType="num">
                                      <p:cBhvr>
                                        <p:cTn id="121" dur="500" fill="hold"/>
                                        <p:tgtEl>
                                          <p:spTgt spid="19"/>
                                        </p:tgtEl>
                                        <p:attrNameLst>
                                          <p:attrName>ppt_w</p:attrName>
                                        </p:attrNameLst>
                                      </p:cBhvr>
                                      <p:tavLst>
                                        <p:tav tm="0">
                                          <p:val>
                                            <p:strVal val="4*#ppt_w"/>
                                          </p:val>
                                        </p:tav>
                                        <p:tav tm="100000">
                                          <p:val>
                                            <p:strVal val="#ppt_w"/>
                                          </p:val>
                                        </p:tav>
                                      </p:tavLst>
                                    </p:anim>
                                    <p:anim calcmode="lin" valueType="num">
                                      <p:cBhvr>
                                        <p:cTn id="122" dur="500" fill="hold"/>
                                        <p:tgtEl>
                                          <p:spTgt spid="19"/>
                                        </p:tgtEl>
                                        <p:attrNameLst>
                                          <p:attrName>ppt_h</p:attrName>
                                        </p:attrNameLst>
                                      </p:cBhvr>
                                      <p:tavLst>
                                        <p:tav tm="0">
                                          <p:val>
                                            <p:strVal val="4*#ppt_h"/>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23" presetClass="entr" presetSubtype="32"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 calcmode="lin" valueType="num">
                                      <p:cBhvr>
                                        <p:cTn id="127" dur="500" fill="hold"/>
                                        <p:tgtEl>
                                          <p:spTgt spid="20"/>
                                        </p:tgtEl>
                                        <p:attrNameLst>
                                          <p:attrName>ppt_w</p:attrName>
                                        </p:attrNameLst>
                                      </p:cBhvr>
                                      <p:tavLst>
                                        <p:tav tm="0">
                                          <p:val>
                                            <p:strVal val="4*#ppt_w"/>
                                          </p:val>
                                        </p:tav>
                                        <p:tav tm="100000">
                                          <p:val>
                                            <p:strVal val="#ppt_w"/>
                                          </p:val>
                                        </p:tav>
                                      </p:tavLst>
                                    </p:anim>
                                    <p:anim calcmode="lin" valueType="num">
                                      <p:cBhvr>
                                        <p:cTn id="128" dur="500" fill="hold"/>
                                        <p:tgtEl>
                                          <p:spTgt spid="20"/>
                                        </p:tgtEl>
                                        <p:attrNameLst>
                                          <p:attrName>ppt_h</p:attrName>
                                        </p:attrNameLst>
                                      </p:cBhvr>
                                      <p:tavLst>
                                        <p:tav tm="0">
                                          <p:val>
                                            <p:strVal val="4*#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54"/>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3" presetClass="entr" presetSubtype="32" fill="hold" grpId="0" nodeType="clickEffect">
                                  <p:stCondLst>
                                    <p:cond delay="0"/>
                                  </p:stCondLst>
                                  <p:childTnLst>
                                    <p:set>
                                      <p:cBhvr>
                                        <p:cTn id="136" dur="1" fill="hold">
                                          <p:stCondLst>
                                            <p:cond delay="0"/>
                                          </p:stCondLst>
                                        </p:cTn>
                                        <p:tgtEl>
                                          <p:spTgt spid="21"/>
                                        </p:tgtEl>
                                        <p:attrNameLst>
                                          <p:attrName>style.visibility</p:attrName>
                                        </p:attrNameLst>
                                      </p:cBhvr>
                                      <p:to>
                                        <p:strVal val="visible"/>
                                      </p:to>
                                    </p:set>
                                    <p:anim calcmode="lin" valueType="num">
                                      <p:cBhvr>
                                        <p:cTn id="137" dur="500" fill="hold"/>
                                        <p:tgtEl>
                                          <p:spTgt spid="21"/>
                                        </p:tgtEl>
                                        <p:attrNameLst>
                                          <p:attrName>ppt_w</p:attrName>
                                        </p:attrNameLst>
                                      </p:cBhvr>
                                      <p:tavLst>
                                        <p:tav tm="0">
                                          <p:val>
                                            <p:strVal val="4*#ppt_w"/>
                                          </p:val>
                                        </p:tav>
                                        <p:tav tm="100000">
                                          <p:val>
                                            <p:strVal val="#ppt_w"/>
                                          </p:val>
                                        </p:tav>
                                      </p:tavLst>
                                    </p:anim>
                                    <p:anim calcmode="lin" valueType="num">
                                      <p:cBhvr>
                                        <p:cTn id="138" dur="500" fill="hold"/>
                                        <p:tgtEl>
                                          <p:spTgt spid="21"/>
                                        </p:tgtEl>
                                        <p:attrNameLst>
                                          <p:attrName>ppt_h</p:attrName>
                                        </p:attrNameLst>
                                      </p:cBhvr>
                                      <p:tavLst>
                                        <p:tav tm="0">
                                          <p:val>
                                            <p:strVal val="4*#ppt_h"/>
                                          </p:val>
                                        </p:tav>
                                        <p:tav tm="100000">
                                          <p:val>
                                            <p:strVal val="#ppt_h"/>
                                          </p:val>
                                        </p:tav>
                                      </p:tavLst>
                                    </p:anim>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nodeType="clickEffect">
                                  <p:stCondLst>
                                    <p:cond delay="0"/>
                                  </p:stCondLst>
                                  <p:childTnLst>
                                    <p:set>
                                      <p:cBhvr>
                                        <p:cTn id="142" dur="1" fill="hold">
                                          <p:stCondLst>
                                            <p:cond delay="0"/>
                                          </p:stCondLst>
                                        </p:cTn>
                                        <p:tgtEl>
                                          <p:spTgt spid="55"/>
                                        </p:tgtEl>
                                        <p:attrNameLst>
                                          <p:attrName>style.visibility</p:attrName>
                                        </p:attrNameLst>
                                      </p:cBhvr>
                                      <p:to>
                                        <p:strVal val="visible"/>
                                      </p:to>
                                    </p:set>
                                    <p:animEffect transition="in" filter="barn(inVertical)">
                                      <p:cBhvr>
                                        <p:cTn id="143" dur="500"/>
                                        <p:tgtEl>
                                          <p:spTgt spid="55"/>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nodeType="clickEffect">
                                  <p:stCondLst>
                                    <p:cond delay="0"/>
                                  </p:stCondLst>
                                  <p:childTnLst>
                                    <p:set>
                                      <p:cBhvr>
                                        <p:cTn id="147" dur="1" fill="hold">
                                          <p:stCondLst>
                                            <p:cond delay="0"/>
                                          </p:stCondLst>
                                        </p:cTn>
                                        <p:tgtEl>
                                          <p:spTgt spid="55"/>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23" presetClass="entr" presetSubtype="32" fill="hold" grpId="0" nodeType="clickEffect">
                                  <p:stCondLst>
                                    <p:cond delay="0"/>
                                  </p:stCondLst>
                                  <p:childTnLst>
                                    <p:set>
                                      <p:cBhvr>
                                        <p:cTn id="151" dur="1" fill="hold">
                                          <p:stCondLst>
                                            <p:cond delay="0"/>
                                          </p:stCondLst>
                                        </p:cTn>
                                        <p:tgtEl>
                                          <p:spTgt spid="22"/>
                                        </p:tgtEl>
                                        <p:attrNameLst>
                                          <p:attrName>style.visibility</p:attrName>
                                        </p:attrNameLst>
                                      </p:cBhvr>
                                      <p:to>
                                        <p:strVal val="visible"/>
                                      </p:to>
                                    </p:set>
                                    <p:anim calcmode="lin" valueType="num">
                                      <p:cBhvr>
                                        <p:cTn id="152" dur="500" fill="hold"/>
                                        <p:tgtEl>
                                          <p:spTgt spid="22"/>
                                        </p:tgtEl>
                                        <p:attrNameLst>
                                          <p:attrName>ppt_w</p:attrName>
                                        </p:attrNameLst>
                                      </p:cBhvr>
                                      <p:tavLst>
                                        <p:tav tm="0">
                                          <p:val>
                                            <p:strVal val="4*#ppt_w"/>
                                          </p:val>
                                        </p:tav>
                                        <p:tav tm="100000">
                                          <p:val>
                                            <p:strVal val="#ppt_w"/>
                                          </p:val>
                                        </p:tav>
                                      </p:tavLst>
                                    </p:anim>
                                    <p:anim calcmode="lin" valueType="num">
                                      <p:cBhvr>
                                        <p:cTn id="153" dur="500" fill="hold"/>
                                        <p:tgtEl>
                                          <p:spTgt spid="22"/>
                                        </p:tgtEl>
                                        <p:attrNameLst>
                                          <p:attrName>ppt_h</p:attrName>
                                        </p:attrNameLst>
                                      </p:cBhvr>
                                      <p:tavLst>
                                        <p:tav tm="0">
                                          <p:val>
                                            <p:strVal val="4*#ppt_h"/>
                                          </p:val>
                                        </p:tav>
                                        <p:tav tm="100000">
                                          <p:val>
                                            <p:strVal val="#ppt_h"/>
                                          </p:val>
                                        </p:tav>
                                      </p:tavLst>
                                    </p:anim>
                                  </p:childTnLst>
                                </p:cTn>
                              </p:par>
                            </p:childTnLst>
                          </p:cTn>
                        </p:par>
                      </p:childTnLst>
                    </p:cTn>
                  </p:par>
                  <p:par>
                    <p:cTn id="154" fill="hold">
                      <p:stCondLst>
                        <p:cond delay="indefinite"/>
                      </p:stCondLst>
                      <p:childTnLst>
                        <p:par>
                          <p:cTn id="155" fill="hold">
                            <p:stCondLst>
                              <p:cond delay="0"/>
                            </p:stCondLst>
                            <p:childTnLst>
                              <p:par>
                                <p:cTn id="156" presetID="23" presetClass="entr" presetSubtype="32" fill="hold" grpId="0" nodeType="clickEffect">
                                  <p:stCondLst>
                                    <p:cond delay="0"/>
                                  </p:stCondLst>
                                  <p:childTnLst>
                                    <p:set>
                                      <p:cBhvr>
                                        <p:cTn id="157" dur="1" fill="hold">
                                          <p:stCondLst>
                                            <p:cond delay="0"/>
                                          </p:stCondLst>
                                        </p:cTn>
                                        <p:tgtEl>
                                          <p:spTgt spid="23"/>
                                        </p:tgtEl>
                                        <p:attrNameLst>
                                          <p:attrName>style.visibility</p:attrName>
                                        </p:attrNameLst>
                                      </p:cBhvr>
                                      <p:to>
                                        <p:strVal val="visible"/>
                                      </p:to>
                                    </p:set>
                                    <p:anim calcmode="lin" valueType="num">
                                      <p:cBhvr>
                                        <p:cTn id="158" dur="500" fill="hold"/>
                                        <p:tgtEl>
                                          <p:spTgt spid="23"/>
                                        </p:tgtEl>
                                        <p:attrNameLst>
                                          <p:attrName>ppt_w</p:attrName>
                                        </p:attrNameLst>
                                      </p:cBhvr>
                                      <p:tavLst>
                                        <p:tav tm="0">
                                          <p:val>
                                            <p:strVal val="4*#ppt_w"/>
                                          </p:val>
                                        </p:tav>
                                        <p:tav tm="100000">
                                          <p:val>
                                            <p:strVal val="#ppt_w"/>
                                          </p:val>
                                        </p:tav>
                                      </p:tavLst>
                                    </p:anim>
                                    <p:anim calcmode="lin" valueType="num">
                                      <p:cBhvr>
                                        <p:cTn id="159" dur="500" fill="hold"/>
                                        <p:tgtEl>
                                          <p:spTgt spid="23"/>
                                        </p:tgtEl>
                                        <p:attrNameLst>
                                          <p:attrName>ppt_h</p:attrName>
                                        </p:attrNameLst>
                                      </p:cBhvr>
                                      <p:tavLst>
                                        <p:tav tm="0">
                                          <p:val>
                                            <p:strVal val="4*#ppt_h"/>
                                          </p:val>
                                        </p:tav>
                                        <p:tav tm="100000">
                                          <p:val>
                                            <p:strVal val="#ppt_h"/>
                                          </p:val>
                                        </p:tav>
                                      </p:tavLst>
                                    </p:anim>
                                  </p:childTnLst>
                                </p:cTn>
                              </p:par>
                            </p:childTnLst>
                          </p:cTn>
                        </p:par>
                      </p:childTnLst>
                    </p:cTn>
                  </p:par>
                  <p:par>
                    <p:cTn id="160" fill="hold">
                      <p:stCondLst>
                        <p:cond delay="indefinite"/>
                      </p:stCondLst>
                      <p:childTnLst>
                        <p:par>
                          <p:cTn id="161" fill="hold">
                            <p:stCondLst>
                              <p:cond delay="0"/>
                            </p:stCondLst>
                            <p:childTnLst>
                              <p:par>
                                <p:cTn id="162" presetID="23" presetClass="entr" presetSubtype="32" fill="hold" grpId="0" nodeType="click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p:cTn id="164" dur="500" fill="hold"/>
                                        <p:tgtEl>
                                          <p:spTgt spid="24"/>
                                        </p:tgtEl>
                                        <p:attrNameLst>
                                          <p:attrName>ppt_w</p:attrName>
                                        </p:attrNameLst>
                                      </p:cBhvr>
                                      <p:tavLst>
                                        <p:tav tm="0">
                                          <p:val>
                                            <p:strVal val="4*#ppt_w"/>
                                          </p:val>
                                        </p:tav>
                                        <p:tav tm="100000">
                                          <p:val>
                                            <p:strVal val="#ppt_w"/>
                                          </p:val>
                                        </p:tav>
                                      </p:tavLst>
                                    </p:anim>
                                    <p:anim calcmode="lin" valueType="num">
                                      <p:cBhvr>
                                        <p:cTn id="165" dur="500" fill="hold"/>
                                        <p:tgtEl>
                                          <p:spTgt spid="24"/>
                                        </p:tgtEl>
                                        <p:attrNameLst>
                                          <p:attrName>ppt_h</p:attrName>
                                        </p:attrNameLst>
                                      </p:cBhvr>
                                      <p:tavLst>
                                        <p:tav tm="0">
                                          <p:val>
                                            <p:strVal val="4*#ppt_h"/>
                                          </p:val>
                                        </p:tav>
                                        <p:tav tm="100000">
                                          <p:val>
                                            <p:strVal val="#ppt_h"/>
                                          </p:val>
                                        </p:tav>
                                      </p:tavLst>
                                    </p:anim>
                                  </p:childTnLst>
                                </p:cTn>
                              </p:par>
                            </p:childTnLst>
                          </p:cTn>
                        </p:par>
                      </p:childTnLst>
                    </p:cTn>
                  </p:par>
                  <p:par>
                    <p:cTn id="166" fill="hold">
                      <p:stCondLst>
                        <p:cond delay="indefinite"/>
                      </p:stCondLst>
                      <p:childTnLst>
                        <p:par>
                          <p:cTn id="167" fill="hold">
                            <p:stCondLst>
                              <p:cond delay="0"/>
                            </p:stCondLst>
                            <p:childTnLst>
                              <p:par>
                                <p:cTn id="168" presetID="23" presetClass="entr" presetSubtype="32" fill="hold" grpId="0" nodeType="clickEffect">
                                  <p:stCondLst>
                                    <p:cond delay="0"/>
                                  </p:stCondLst>
                                  <p:childTnLst>
                                    <p:set>
                                      <p:cBhvr>
                                        <p:cTn id="169" dur="1" fill="hold">
                                          <p:stCondLst>
                                            <p:cond delay="0"/>
                                          </p:stCondLst>
                                        </p:cTn>
                                        <p:tgtEl>
                                          <p:spTgt spid="25"/>
                                        </p:tgtEl>
                                        <p:attrNameLst>
                                          <p:attrName>style.visibility</p:attrName>
                                        </p:attrNameLst>
                                      </p:cBhvr>
                                      <p:to>
                                        <p:strVal val="visible"/>
                                      </p:to>
                                    </p:set>
                                    <p:anim calcmode="lin" valueType="num">
                                      <p:cBhvr>
                                        <p:cTn id="170" dur="500" fill="hold"/>
                                        <p:tgtEl>
                                          <p:spTgt spid="25"/>
                                        </p:tgtEl>
                                        <p:attrNameLst>
                                          <p:attrName>ppt_w</p:attrName>
                                        </p:attrNameLst>
                                      </p:cBhvr>
                                      <p:tavLst>
                                        <p:tav tm="0">
                                          <p:val>
                                            <p:strVal val="4*#ppt_w"/>
                                          </p:val>
                                        </p:tav>
                                        <p:tav tm="100000">
                                          <p:val>
                                            <p:strVal val="#ppt_w"/>
                                          </p:val>
                                        </p:tav>
                                      </p:tavLst>
                                    </p:anim>
                                    <p:anim calcmode="lin" valueType="num">
                                      <p:cBhvr>
                                        <p:cTn id="171" dur="500" fill="hold"/>
                                        <p:tgtEl>
                                          <p:spTgt spid="25"/>
                                        </p:tgtEl>
                                        <p:attrNameLst>
                                          <p:attrName>ppt_h</p:attrName>
                                        </p:attrNameLst>
                                      </p:cBhvr>
                                      <p:tavLst>
                                        <p:tav tm="0">
                                          <p:val>
                                            <p:strVal val="4*#ppt_h"/>
                                          </p:val>
                                        </p:tav>
                                        <p:tav tm="100000">
                                          <p:val>
                                            <p:strVal val="#ppt_h"/>
                                          </p:val>
                                        </p:tav>
                                      </p:tavLst>
                                    </p:anim>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56"/>
                                        </p:tgtEl>
                                        <p:attrNameLst>
                                          <p:attrName>style.visibility</p:attrName>
                                        </p:attrNameLst>
                                      </p:cBhvr>
                                      <p:to>
                                        <p:strVal val="visible"/>
                                      </p:to>
                                    </p:set>
                                    <p:animEffect transition="in" filter="wipe(down)">
                                      <p:cBhvr>
                                        <p:cTn id="176" dur="500"/>
                                        <p:tgtEl>
                                          <p:spTgt spid="56"/>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nodeType="clickEffect">
                                  <p:stCondLst>
                                    <p:cond delay="0"/>
                                  </p:stCondLst>
                                  <p:childTnLst>
                                    <p:set>
                                      <p:cBhvr>
                                        <p:cTn id="180" dur="1" fill="hold">
                                          <p:stCondLst>
                                            <p:cond delay="0"/>
                                          </p:stCondLst>
                                        </p:cTn>
                                        <p:tgtEl>
                                          <p:spTgt spid="56"/>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23" presetClass="entr" presetSubtype="32" fill="hold" grpId="0" nodeType="clickEffect">
                                  <p:stCondLst>
                                    <p:cond delay="0"/>
                                  </p:stCondLst>
                                  <p:childTnLst>
                                    <p:set>
                                      <p:cBhvr>
                                        <p:cTn id="184" dur="1" fill="hold">
                                          <p:stCondLst>
                                            <p:cond delay="0"/>
                                          </p:stCondLst>
                                        </p:cTn>
                                        <p:tgtEl>
                                          <p:spTgt spid="26"/>
                                        </p:tgtEl>
                                        <p:attrNameLst>
                                          <p:attrName>style.visibility</p:attrName>
                                        </p:attrNameLst>
                                      </p:cBhvr>
                                      <p:to>
                                        <p:strVal val="visible"/>
                                      </p:to>
                                    </p:set>
                                    <p:anim calcmode="lin" valueType="num">
                                      <p:cBhvr>
                                        <p:cTn id="185" dur="500" fill="hold"/>
                                        <p:tgtEl>
                                          <p:spTgt spid="26"/>
                                        </p:tgtEl>
                                        <p:attrNameLst>
                                          <p:attrName>ppt_w</p:attrName>
                                        </p:attrNameLst>
                                      </p:cBhvr>
                                      <p:tavLst>
                                        <p:tav tm="0">
                                          <p:val>
                                            <p:strVal val="4*#ppt_w"/>
                                          </p:val>
                                        </p:tav>
                                        <p:tav tm="100000">
                                          <p:val>
                                            <p:strVal val="#ppt_w"/>
                                          </p:val>
                                        </p:tav>
                                      </p:tavLst>
                                    </p:anim>
                                    <p:anim calcmode="lin" valueType="num">
                                      <p:cBhvr>
                                        <p:cTn id="186" dur="500" fill="hold"/>
                                        <p:tgtEl>
                                          <p:spTgt spid="26"/>
                                        </p:tgtEl>
                                        <p:attrNameLst>
                                          <p:attrName>ppt_h</p:attrName>
                                        </p:attrNameLst>
                                      </p:cBhvr>
                                      <p:tavLst>
                                        <p:tav tm="0">
                                          <p:val>
                                            <p:strVal val="4*#ppt_h"/>
                                          </p:val>
                                        </p:tav>
                                        <p:tav tm="100000">
                                          <p:val>
                                            <p:strVal val="#ppt_h"/>
                                          </p:val>
                                        </p:tav>
                                      </p:tavLst>
                                    </p:anim>
                                  </p:childTnLst>
                                </p:cTn>
                              </p:par>
                            </p:childTnLst>
                          </p:cTn>
                        </p:par>
                      </p:childTnLst>
                    </p:cTn>
                  </p:par>
                  <p:par>
                    <p:cTn id="187" fill="hold">
                      <p:stCondLst>
                        <p:cond delay="indefinite"/>
                      </p:stCondLst>
                      <p:childTnLst>
                        <p:par>
                          <p:cTn id="188" fill="hold">
                            <p:stCondLst>
                              <p:cond delay="0"/>
                            </p:stCondLst>
                            <p:childTnLst>
                              <p:par>
                                <p:cTn id="189" presetID="23" presetClass="entr" presetSubtype="32" fill="hold" grpId="0" nodeType="clickEffect">
                                  <p:stCondLst>
                                    <p:cond delay="0"/>
                                  </p:stCondLst>
                                  <p:childTnLst>
                                    <p:set>
                                      <p:cBhvr>
                                        <p:cTn id="190" dur="1" fill="hold">
                                          <p:stCondLst>
                                            <p:cond delay="0"/>
                                          </p:stCondLst>
                                        </p:cTn>
                                        <p:tgtEl>
                                          <p:spTgt spid="27"/>
                                        </p:tgtEl>
                                        <p:attrNameLst>
                                          <p:attrName>style.visibility</p:attrName>
                                        </p:attrNameLst>
                                      </p:cBhvr>
                                      <p:to>
                                        <p:strVal val="visible"/>
                                      </p:to>
                                    </p:set>
                                    <p:anim calcmode="lin" valueType="num">
                                      <p:cBhvr>
                                        <p:cTn id="191" dur="500" fill="hold"/>
                                        <p:tgtEl>
                                          <p:spTgt spid="27"/>
                                        </p:tgtEl>
                                        <p:attrNameLst>
                                          <p:attrName>ppt_w</p:attrName>
                                        </p:attrNameLst>
                                      </p:cBhvr>
                                      <p:tavLst>
                                        <p:tav tm="0">
                                          <p:val>
                                            <p:strVal val="4*#ppt_w"/>
                                          </p:val>
                                        </p:tav>
                                        <p:tav tm="100000">
                                          <p:val>
                                            <p:strVal val="#ppt_w"/>
                                          </p:val>
                                        </p:tav>
                                      </p:tavLst>
                                    </p:anim>
                                    <p:anim calcmode="lin" valueType="num">
                                      <p:cBhvr>
                                        <p:cTn id="192" dur="500" fill="hold"/>
                                        <p:tgtEl>
                                          <p:spTgt spid="27"/>
                                        </p:tgtEl>
                                        <p:attrNameLst>
                                          <p:attrName>ppt_h</p:attrName>
                                        </p:attrNameLst>
                                      </p:cBhvr>
                                      <p:tavLst>
                                        <p:tav tm="0">
                                          <p:val>
                                            <p:strVal val="4*#ppt_h"/>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23" presetClass="entr" presetSubtype="32" fill="hold" grpId="0" nodeType="clickEffect">
                                  <p:stCondLst>
                                    <p:cond delay="0"/>
                                  </p:stCondLst>
                                  <p:childTnLst>
                                    <p:set>
                                      <p:cBhvr>
                                        <p:cTn id="196" dur="1" fill="hold">
                                          <p:stCondLst>
                                            <p:cond delay="0"/>
                                          </p:stCondLst>
                                        </p:cTn>
                                        <p:tgtEl>
                                          <p:spTgt spid="28"/>
                                        </p:tgtEl>
                                        <p:attrNameLst>
                                          <p:attrName>style.visibility</p:attrName>
                                        </p:attrNameLst>
                                      </p:cBhvr>
                                      <p:to>
                                        <p:strVal val="visible"/>
                                      </p:to>
                                    </p:set>
                                    <p:anim calcmode="lin" valueType="num">
                                      <p:cBhvr>
                                        <p:cTn id="197" dur="500" fill="hold"/>
                                        <p:tgtEl>
                                          <p:spTgt spid="28"/>
                                        </p:tgtEl>
                                        <p:attrNameLst>
                                          <p:attrName>ppt_w</p:attrName>
                                        </p:attrNameLst>
                                      </p:cBhvr>
                                      <p:tavLst>
                                        <p:tav tm="0">
                                          <p:val>
                                            <p:strVal val="4*#ppt_w"/>
                                          </p:val>
                                        </p:tav>
                                        <p:tav tm="100000">
                                          <p:val>
                                            <p:strVal val="#ppt_w"/>
                                          </p:val>
                                        </p:tav>
                                      </p:tavLst>
                                    </p:anim>
                                    <p:anim calcmode="lin" valueType="num">
                                      <p:cBhvr>
                                        <p:cTn id="198" dur="500" fill="hold"/>
                                        <p:tgtEl>
                                          <p:spTgt spid="28"/>
                                        </p:tgtEl>
                                        <p:attrNameLst>
                                          <p:attrName>ppt_h</p:attrName>
                                        </p:attrNameLst>
                                      </p:cBhvr>
                                      <p:tavLst>
                                        <p:tav tm="0">
                                          <p:val>
                                            <p:strVal val="4*#ppt_h"/>
                                          </p:val>
                                        </p:tav>
                                        <p:tav tm="100000">
                                          <p:val>
                                            <p:strVal val="#ppt_h"/>
                                          </p:val>
                                        </p:tav>
                                      </p:tavLst>
                                    </p:anim>
                                  </p:childTnLst>
                                </p:cTn>
                              </p:par>
                            </p:childTnLst>
                          </p:cTn>
                        </p:par>
                      </p:childTnLst>
                    </p:cTn>
                  </p:par>
                  <p:par>
                    <p:cTn id="199" fill="hold">
                      <p:stCondLst>
                        <p:cond delay="indefinite"/>
                      </p:stCondLst>
                      <p:childTnLst>
                        <p:par>
                          <p:cTn id="200" fill="hold">
                            <p:stCondLst>
                              <p:cond delay="0"/>
                            </p:stCondLst>
                            <p:childTnLst>
                              <p:par>
                                <p:cTn id="201" presetID="23" presetClass="entr" presetSubtype="32" fill="hold" grpId="0" nodeType="clickEffect">
                                  <p:stCondLst>
                                    <p:cond delay="0"/>
                                  </p:stCondLst>
                                  <p:childTnLst>
                                    <p:set>
                                      <p:cBhvr>
                                        <p:cTn id="202" dur="1" fill="hold">
                                          <p:stCondLst>
                                            <p:cond delay="0"/>
                                          </p:stCondLst>
                                        </p:cTn>
                                        <p:tgtEl>
                                          <p:spTgt spid="29"/>
                                        </p:tgtEl>
                                        <p:attrNameLst>
                                          <p:attrName>style.visibility</p:attrName>
                                        </p:attrNameLst>
                                      </p:cBhvr>
                                      <p:to>
                                        <p:strVal val="visible"/>
                                      </p:to>
                                    </p:set>
                                    <p:anim calcmode="lin" valueType="num">
                                      <p:cBhvr>
                                        <p:cTn id="203" dur="500" fill="hold"/>
                                        <p:tgtEl>
                                          <p:spTgt spid="29"/>
                                        </p:tgtEl>
                                        <p:attrNameLst>
                                          <p:attrName>ppt_w</p:attrName>
                                        </p:attrNameLst>
                                      </p:cBhvr>
                                      <p:tavLst>
                                        <p:tav tm="0">
                                          <p:val>
                                            <p:strVal val="4*#ppt_w"/>
                                          </p:val>
                                        </p:tav>
                                        <p:tav tm="100000">
                                          <p:val>
                                            <p:strVal val="#ppt_w"/>
                                          </p:val>
                                        </p:tav>
                                      </p:tavLst>
                                    </p:anim>
                                    <p:anim calcmode="lin" valueType="num">
                                      <p:cBhvr>
                                        <p:cTn id="204" dur="500" fill="hold"/>
                                        <p:tgtEl>
                                          <p:spTgt spid="29"/>
                                        </p:tgtEl>
                                        <p:attrNameLst>
                                          <p:attrName>ppt_h</p:attrName>
                                        </p:attrNameLst>
                                      </p:cBhvr>
                                      <p:tavLst>
                                        <p:tav tm="0">
                                          <p:val>
                                            <p:strVal val="4*#ppt_h"/>
                                          </p:val>
                                        </p:tav>
                                        <p:tav tm="100000">
                                          <p:val>
                                            <p:strVal val="#ppt_h"/>
                                          </p:val>
                                        </p:tav>
                                      </p:tavLst>
                                    </p:anim>
                                  </p:childTnLst>
                                </p:cTn>
                              </p:par>
                            </p:childTnLst>
                          </p:cTn>
                        </p:par>
                      </p:childTnLst>
                    </p:cTn>
                  </p:par>
                  <p:par>
                    <p:cTn id="205" fill="hold">
                      <p:stCondLst>
                        <p:cond delay="indefinite"/>
                      </p:stCondLst>
                      <p:childTnLst>
                        <p:par>
                          <p:cTn id="206" fill="hold">
                            <p:stCondLst>
                              <p:cond delay="0"/>
                            </p:stCondLst>
                            <p:childTnLst>
                              <p:par>
                                <p:cTn id="207" presetID="22" presetClass="entr" presetSubtype="4" fill="hold" nodeType="clickEffect">
                                  <p:stCondLst>
                                    <p:cond delay="0"/>
                                  </p:stCondLst>
                                  <p:childTnLst>
                                    <p:set>
                                      <p:cBhvr>
                                        <p:cTn id="208" dur="1" fill="hold">
                                          <p:stCondLst>
                                            <p:cond delay="0"/>
                                          </p:stCondLst>
                                        </p:cTn>
                                        <p:tgtEl>
                                          <p:spTgt spid="57"/>
                                        </p:tgtEl>
                                        <p:attrNameLst>
                                          <p:attrName>style.visibility</p:attrName>
                                        </p:attrNameLst>
                                      </p:cBhvr>
                                      <p:to>
                                        <p:strVal val="visible"/>
                                      </p:to>
                                    </p:set>
                                    <p:animEffect transition="in" filter="wipe(down)">
                                      <p:cBhvr>
                                        <p:cTn id="209" dur="500"/>
                                        <p:tgtEl>
                                          <p:spTgt spid="57"/>
                                        </p:tgtEl>
                                      </p:cBhvr>
                                    </p:animEffect>
                                  </p:childTnLst>
                                </p:cTn>
                              </p:par>
                            </p:childTnLst>
                          </p:cTn>
                        </p:par>
                      </p:childTnLst>
                    </p:cTn>
                  </p:par>
                  <p:par>
                    <p:cTn id="210" fill="hold">
                      <p:stCondLst>
                        <p:cond delay="indefinite"/>
                      </p:stCondLst>
                      <p:childTnLst>
                        <p:par>
                          <p:cTn id="211" fill="hold">
                            <p:stCondLst>
                              <p:cond delay="0"/>
                            </p:stCondLst>
                            <p:childTnLst>
                              <p:par>
                                <p:cTn id="212" presetID="1" presetClass="exit" presetSubtype="0" fill="hold" nodeType="clickEffect">
                                  <p:stCondLst>
                                    <p:cond delay="0"/>
                                  </p:stCondLst>
                                  <p:childTnLst>
                                    <p:set>
                                      <p:cBhvr>
                                        <p:cTn id="213" dur="1" fill="hold">
                                          <p:stCondLst>
                                            <p:cond delay="0"/>
                                          </p:stCondLst>
                                        </p:cTn>
                                        <p:tgtEl>
                                          <p:spTgt spid="57"/>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23" presetClass="entr" presetSubtype="32" fill="hold" grpId="0" nodeType="clickEffect">
                                  <p:stCondLst>
                                    <p:cond delay="0"/>
                                  </p:stCondLst>
                                  <p:childTnLst>
                                    <p:set>
                                      <p:cBhvr>
                                        <p:cTn id="217" dur="1" fill="hold">
                                          <p:stCondLst>
                                            <p:cond delay="0"/>
                                          </p:stCondLst>
                                        </p:cTn>
                                        <p:tgtEl>
                                          <p:spTgt spid="30"/>
                                        </p:tgtEl>
                                        <p:attrNameLst>
                                          <p:attrName>style.visibility</p:attrName>
                                        </p:attrNameLst>
                                      </p:cBhvr>
                                      <p:to>
                                        <p:strVal val="visible"/>
                                      </p:to>
                                    </p:set>
                                    <p:anim calcmode="lin" valueType="num">
                                      <p:cBhvr>
                                        <p:cTn id="218" dur="500" fill="hold"/>
                                        <p:tgtEl>
                                          <p:spTgt spid="30"/>
                                        </p:tgtEl>
                                        <p:attrNameLst>
                                          <p:attrName>ppt_w</p:attrName>
                                        </p:attrNameLst>
                                      </p:cBhvr>
                                      <p:tavLst>
                                        <p:tav tm="0">
                                          <p:val>
                                            <p:strVal val="4*#ppt_w"/>
                                          </p:val>
                                        </p:tav>
                                        <p:tav tm="100000">
                                          <p:val>
                                            <p:strVal val="#ppt_w"/>
                                          </p:val>
                                        </p:tav>
                                      </p:tavLst>
                                    </p:anim>
                                    <p:anim calcmode="lin" valueType="num">
                                      <p:cBhvr>
                                        <p:cTn id="219" dur="500" fill="hold"/>
                                        <p:tgtEl>
                                          <p:spTgt spid="30"/>
                                        </p:tgtEl>
                                        <p:attrNameLst>
                                          <p:attrName>ppt_h</p:attrName>
                                        </p:attrNameLst>
                                      </p:cBhvr>
                                      <p:tavLst>
                                        <p:tav tm="0">
                                          <p:val>
                                            <p:strVal val="4*#ppt_h"/>
                                          </p:val>
                                        </p:tav>
                                        <p:tav tm="100000">
                                          <p:val>
                                            <p:strVal val="#ppt_h"/>
                                          </p:val>
                                        </p:tav>
                                      </p:tavLst>
                                    </p:anim>
                                  </p:childTnLst>
                                </p:cTn>
                              </p:par>
                            </p:childTnLst>
                          </p:cTn>
                        </p:par>
                      </p:childTnLst>
                    </p:cTn>
                  </p:par>
                  <p:par>
                    <p:cTn id="220" fill="hold">
                      <p:stCondLst>
                        <p:cond delay="indefinite"/>
                      </p:stCondLst>
                      <p:childTnLst>
                        <p:par>
                          <p:cTn id="221" fill="hold">
                            <p:stCondLst>
                              <p:cond delay="0"/>
                            </p:stCondLst>
                            <p:childTnLst>
                              <p:par>
                                <p:cTn id="222" presetID="23" presetClass="entr" presetSubtype="32" fill="hold" grpId="0" nodeType="clickEffect">
                                  <p:stCondLst>
                                    <p:cond delay="0"/>
                                  </p:stCondLst>
                                  <p:childTnLst>
                                    <p:set>
                                      <p:cBhvr>
                                        <p:cTn id="223" dur="1" fill="hold">
                                          <p:stCondLst>
                                            <p:cond delay="0"/>
                                          </p:stCondLst>
                                        </p:cTn>
                                        <p:tgtEl>
                                          <p:spTgt spid="31"/>
                                        </p:tgtEl>
                                        <p:attrNameLst>
                                          <p:attrName>style.visibility</p:attrName>
                                        </p:attrNameLst>
                                      </p:cBhvr>
                                      <p:to>
                                        <p:strVal val="visible"/>
                                      </p:to>
                                    </p:set>
                                    <p:anim calcmode="lin" valueType="num">
                                      <p:cBhvr>
                                        <p:cTn id="224" dur="500" fill="hold"/>
                                        <p:tgtEl>
                                          <p:spTgt spid="31"/>
                                        </p:tgtEl>
                                        <p:attrNameLst>
                                          <p:attrName>ppt_w</p:attrName>
                                        </p:attrNameLst>
                                      </p:cBhvr>
                                      <p:tavLst>
                                        <p:tav tm="0">
                                          <p:val>
                                            <p:strVal val="4*#ppt_w"/>
                                          </p:val>
                                        </p:tav>
                                        <p:tav tm="100000">
                                          <p:val>
                                            <p:strVal val="#ppt_w"/>
                                          </p:val>
                                        </p:tav>
                                      </p:tavLst>
                                    </p:anim>
                                    <p:anim calcmode="lin" valueType="num">
                                      <p:cBhvr>
                                        <p:cTn id="225" dur="500" fill="hold"/>
                                        <p:tgtEl>
                                          <p:spTgt spid="31"/>
                                        </p:tgtEl>
                                        <p:attrNameLst>
                                          <p:attrName>ppt_h</p:attrName>
                                        </p:attrNameLst>
                                      </p:cBhvr>
                                      <p:tavLst>
                                        <p:tav tm="0">
                                          <p:val>
                                            <p:strVal val="4*#ppt_h"/>
                                          </p:val>
                                        </p:tav>
                                        <p:tav tm="100000">
                                          <p:val>
                                            <p:strVal val="#ppt_h"/>
                                          </p:val>
                                        </p:tav>
                                      </p:tavLst>
                                    </p:anim>
                                  </p:childTnLst>
                                </p:cTn>
                              </p:par>
                            </p:childTnLst>
                          </p:cTn>
                        </p:par>
                      </p:childTnLst>
                    </p:cTn>
                  </p:par>
                  <p:par>
                    <p:cTn id="226" fill="hold">
                      <p:stCondLst>
                        <p:cond delay="indefinite"/>
                      </p:stCondLst>
                      <p:childTnLst>
                        <p:par>
                          <p:cTn id="227" fill="hold">
                            <p:stCondLst>
                              <p:cond delay="0"/>
                            </p:stCondLst>
                            <p:childTnLst>
                              <p:par>
                                <p:cTn id="228" presetID="23" presetClass="entr" presetSubtype="32" fill="hold" grpId="0" nodeType="clickEffect">
                                  <p:stCondLst>
                                    <p:cond delay="0"/>
                                  </p:stCondLst>
                                  <p:childTnLst>
                                    <p:set>
                                      <p:cBhvr>
                                        <p:cTn id="229" dur="1" fill="hold">
                                          <p:stCondLst>
                                            <p:cond delay="0"/>
                                          </p:stCondLst>
                                        </p:cTn>
                                        <p:tgtEl>
                                          <p:spTgt spid="32"/>
                                        </p:tgtEl>
                                        <p:attrNameLst>
                                          <p:attrName>style.visibility</p:attrName>
                                        </p:attrNameLst>
                                      </p:cBhvr>
                                      <p:to>
                                        <p:strVal val="visible"/>
                                      </p:to>
                                    </p:set>
                                    <p:anim calcmode="lin" valueType="num">
                                      <p:cBhvr>
                                        <p:cTn id="230" dur="500" fill="hold"/>
                                        <p:tgtEl>
                                          <p:spTgt spid="32"/>
                                        </p:tgtEl>
                                        <p:attrNameLst>
                                          <p:attrName>ppt_w</p:attrName>
                                        </p:attrNameLst>
                                      </p:cBhvr>
                                      <p:tavLst>
                                        <p:tav tm="0">
                                          <p:val>
                                            <p:strVal val="4*#ppt_w"/>
                                          </p:val>
                                        </p:tav>
                                        <p:tav tm="100000">
                                          <p:val>
                                            <p:strVal val="#ppt_w"/>
                                          </p:val>
                                        </p:tav>
                                      </p:tavLst>
                                    </p:anim>
                                    <p:anim calcmode="lin" valueType="num">
                                      <p:cBhvr>
                                        <p:cTn id="231" dur="500" fill="hold"/>
                                        <p:tgtEl>
                                          <p:spTgt spid="3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51" grpId="0"/>
      <p:bldP spid="5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CBSE (X)\Light - Reflection and Refraction\900_Rizwana-Khan_Purple Gradient Background.jpg"/>
          <p:cNvPicPr>
            <a:picLocks noChangeArrowheads="1"/>
          </p:cNvPicPr>
          <p:nvPr/>
        </p:nvPicPr>
        <p:blipFill rotWithShape="1">
          <a:blip r:embed="rId2">
            <a:extLst>
              <a:ext uri="{28A0092B-C50C-407E-A947-70E740481C1C}">
                <a14:useLocalDpi xmlns:a14="http://schemas.microsoft.com/office/drawing/2010/main" val="0"/>
              </a:ext>
            </a:extLst>
          </a:blip>
          <a:srcRect t="25111" b="14888"/>
          <a:stretch/>
        </p:blipFill>
        <p:spPr bwMode="auto">
          <a:xfrm>
            <a:off x="0" y="-2286"/>
            <a:ext cx="9144000" cy="51480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90600" y="145465"/>
            <a:ext cx="6324600" cy="923330"/>
          </a:xfrm>
          <a:prstGeom prst="rect">
            <a:avLst/>
          </a:prstGeom>
        </p:spPr>
        <p:txBody>
          <a:bodyPr wrap="square">
            <a:spAutoFit/>
          </a:bodyPr>
          <a:lstStyle/>
          <a:p>
            <a:pPr defTabSz="539750"/>
            <a:r>
              <a:rPr lang="en-US" b="1" dirty="0">
                <a:solidFill>
                  <a:schemeClr val="bg1"/>
                </a:solidFill>
                <a:effectLst>
                  <a:outerShdw blurRad="38100" dist="38100" dir="2700000" algn="tl">
                    <a:srgbClr val="000000">
                      <a:alpha val="43137"/>
                    </a:srgbClr>
                  </a:outerShdw>
                </a:effectLst>
                <a:latin typeface="Tw Cen MT" panose="020B0602020104020603" pitchFamily="34" charset="0"/>
              </a:rPr>
              <a:t>A concave mirror has a focal length of 10 cm. Where should an object be placed in front of this concave mirror so as to obtain an image which is real, inverted and same size as the object ?</a:t>
            </a:r>
          </a:p>
        </p:txBody>
      </p:sp>
      <p:grpSp>
        <p:nvGrpSpPr>
          <p:cNvPr id="5" name="Group 4"/>
          <p:cNvGrpSpPr/>
          <p:nvPr/>
        </p:nvGrpSpPr>
        <p:grpSpPr>
          <a:xfrm>
            <a:off x="190500" y="163830"/>
            <a:ext cx="762000" cy="762000"/>
            <a:chOff x="190500" y="163830"/>
            <a:chExt cx="762000" cy="762000"/>
          </a:xfrm>
        </p:grpSpPr>
        <p:sp>
          <p:nvSpPr>
            <p:cNvPr id="6" name="Oval 5"/>
            <p:cNvSpPr/>
            <p:nvPr/>
          </p:nvSpPr>
          <p:spPr>
            <a:xfrm>
              <a:off x="190500" y="163830"/>
              <a:ext cx="762000" cy="762000"/>
            </a:xfrm>
            <a:prstGeom prst="ellipse">
              <a:avLst/>
            </a:prstGeom>
            <a:solidFill>
              <a:srgbClr val="FFC000"/>
            </a:solidFill>
            <a:ln w="57150">
              <a:gradFill>
                <a:gsLst>
                  <a:gs pos="0">
                    <a:srgbClr val="FFFFFF"/>
                  </a:gs>
                  <a:gs pos="16000">
                    <a:srgbClr val="1F1F1F"/>
                  </a:gs>
                  <a:gs pos="17999">
                    <a:srgbClr val="FFFFFF"/>
                  </a:gs>
                  <a:gs pos="42000">
                    <a:srgbClr val="636363"/>
                  </a:gs>
                  <a:gs pos="53000">
                    <a:srgbClr val="CFCFCF"/>
                  </a:gs>
                  <a:gs pos="66000">
                    <a:srgbClr val="CFCFCF"/>
                  </a:gs>
                  <a:gs pos="75999">
                    <a:srgbClr val="1F1F1F"/>
                  </a:gs>
                  <a:gs pos="78999">
                    <a:srgbClr val="FFFFFF"/>
                  </a:gs>
                  <a:gs pos="100000">
                    <a:srgbClr val="7F7F7F"/>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6687" y="283220"/>
              <a:ext cx="269626" cy="523220"/>
            </a:xfrm>
            <a:prstGeom prst="rect">
              <a:avLst/>
            </a:prstGeom>
            <a:noFill/>
          </p:spPr>
          <p:txBody>
            <a:bodyPr wrap="none" rtlCol="0">
              <a:spAutoFit/>
            </a:bodyPr>
            <a:lstStyle/>
            <a:p>
              <a:r>
                <a:rPr lang="en-US" sz="2800" b="1" dirty="0" smtClean="0">
                  <a:latin typeface="Agency FB" panose="020B0503020202020204" pitchFamily="34" charset="0"/>
                </a:rPr>
                <a:t>1</a:t>
              </a:r>
              <a:endParaRPr lang="en-US" sz="2800" b="1" dirty="0">
                <a:latin typeface="Agency FB" panose="020B0503020202020204" pitchFamily="34" charset="0"/>
              </a:endParaRPr>
            </a:p>
          </p:txBody>
        </p:sp>
      </p:grpSp>
      <p:sp>
        <p:nvSpPr>
          <p:cNvPr id="8" name="Rectangle 7"/>
          <p:cNvSpPr/>
          <p:nvPr/>
        </p:nvSpPr>
        <p:spPr>
          <a:xfrm>
            <a:off x="142875" y="1200150"/>
            <a:ext cx="915635" cy="369332"/>
          </a:xfrm>
          <a:prstGeom prst="rect">
            <a:avLst/>
          </a:prstGeom>
          <a:noFill/>
        </p:spPr>
        <p:txBody>
          <a:bodyPr wrap="none">
            <a:spAutoFit/>
          </a:bodyPr>
          <a:lstStyle/>
          <a:p>
            <a:r>
              <a:rPr lang="en-US" b="1" i="1" u="sng" dirty="0" smtClean="0">
                <a:solidFill>
                  <a:schemeClr val="bg1"/>
                </a:solidFill>
                <a:effectLst>
                  <a:outerShdw blurRad="38100" dist="38100" dir="2700000" algn="tl">
                    <a:srgbClr val="000000">
                      <a:alpha val="43137"/>
                    </a:srgbClr>
                  </a:outerShdw>
                </a:effectLst>
                <a:latin typeface="Book Antiqua" pitchFamily="18" charset="0"/>
              </a:rPr>
              <a:t>Given :</a:t>
            </a:r>
            <a:endParaRPr lang="en-US" b="1" i="1" u="sng" dirty="0">
              <a:solidFill>
                <a:schemeClr val="bg1"/>
              </a:solidFill>
              <a:effectLst>
                <a:outerShdw blurRad="38100" dist="38100" dir="2700000" algn="tl">
                  <a:srgbClr val="000000">
                    <a:alpha val="43137"/>
                  </a:srgbClr>
                </a:outerShdw>
              </a:effectLst>
              <a:latin typeface="Book Antiqua" pitchFamily="18" charset="0"/>
            </a:endParaRPr>
          </a:p>
        </p:txBody>
      </p:sp>
      <p:sp>
        <p:nvSpPr>
          <p:cNvPr id="48" name="Rectangle 47"/>
          <p:cNvSpPr/>
          <p:nvPr/>
        </p:nvSpPr>
        <p:spPr>
          <a:xfrm>
            <a:off x="142875" y="2202418"/>
            <a:ext cx="1088760" cy="369332"/>
          </a:xfrm>
          <a:prstGeom prst="rect">
            <a:avLst/>
          </a:prstGeom>
          <a:noFill/>
        </p:spPr>
        <p:txBody>
          <a:bodyPr wrap="none">
            <a:spAutoFit/>
          </a:bodyPr>
          <a:lstStyle/>
          <a:p>
            <a:r>
              <a:rPr lang="en-US" b="1" i="1" u="sng" dirty="0">
                <a:solidFill>
                  <a:schemeClr val="bg1"/>
                </a:solidFill>
                <a:effectLst>
                  <a:outerShdw blurRad="38100" dist="38100" dir="2700000" algn="tl">
                    <a:srgbClr val="000000">
                      <a:alpha val="43137"/>
                    </a:srgbClr>
                  </a:outerShdw>
                </a:effectLst>
                <a:latin typeface="Book Antiqua" pitchFamily="18" charset="0"/>
              </a:rPr>
              <a:t>To Find :</a:t>
            </a:r>
          </a:p>
        </p:txBody>
      </p:sp>
      <p:sp>
        <p:nvSpPr>
          <p:cNvPr id="49" name="Rectangle 48"/>
          <p:cNvSpPr/>
          <p:nvPr/>
        </p:nvSpPr>
        <p:spPr>
          <a:xfrm>
            <a:off x="142875" y="2724150"/>
            <a:ext cx="1172116" cy="369332"/>
          </a:xfrm>
          <a:prstGeom prst="rect">
            <a:avLst/>
          </a:prstGeom>
          <a:noFill/>
        </p:spPr>
        <p:txBody>
          <a:bodyPr wrap="none">
            <a:spAutoFit/>
          </a:bodyPr>
          <a:lstStyle/>
          <a:p>
            <a:r>
              <a:rPr lang="en-US" b="1" i="1" u="sng" dirty="0" smtClean="0">
                <a:solidFill>
                  <a:schemeClr val="bg1"/>
                </a:solidFill>
                <a:effectLst>
                  <a:outerShdw blurRad="38100" dist="38100" dir="2700000" algn="tl">
                    <a:srgbClr val="000000">
                      <a:alpha val="43137"/>
                    </a:srgbClr>
                  </a:outerShdw>
                </a:effectLst>
                <a:latin typeface="Book Antiqua" pitchFamily="18" charset="0"/>
              </a:rPr>
              <a:t>Formula :</a:t>
            </a:r>
            <a:endParaRPr lang="en-US" b="1" i="1" u="sng" dirty="0">
              <a:solidFill>
                <a:schemeClr val="bg1"/>
              </a:solidFill>
              <a:effectLst>
                <a:outerShdw blurRad="38100" dist="38100" dir="2700000" algn="tl">
                  <a:srgbClr val="000000">
                    <a:alpha val="43137"/>
                  </a:srgbClr>
                </a:outerShdw>
              </a:effectLst>
              <a:latin typeface="Book Antiqua" pitchFamily="18" charset="0"/>
            </a:endParaRPr>
          </a:p>
        </p:txBody>
      </p:sp>
      <p:sp>
        <p:nvSpPr>
          <p:cNvPr id="50" name="Rectangle 49"/>
          <p:cNvSpPr/>
          <p:nvPr/>
        </p:nvSpPr>
        <p:spPr>
          <a:xfrm>
            <a:off x="142875" y="3193018"/>
            <a:ext cx="1184940" cy="369332"/>
          </a:xfrm>
          <a:prstGeom prst="rect">
            <a:avLst/>
          </a:prstGeom>
          <a:noFill/>
        </p:spPr>
        <p:txBody>
          <a:bodyPr wrap="none">
            <a:spAutoFit/>
          </a:bodyPr>
          <a:lstStyle/>
          <a:p>
            <a:r>
              <a:rPr lang="en-US" b="1" i="1" u="sng" dirty="0" smtClean="0">
                <a:solidFill>
                  <a:schemeClr val="bg1"/>
                </a:solidFill>
                <a:effectLst>
                  <a:outerShdw blurRad="38100" dist="38100" dir="2700000" algn="tl">
                    <a:srgbClr val="000000">
                      <a:alpha val="43137"/>
                    </a:srgbClr>
                  </a:outerShdw>
                </a:effectLst>
                <a:latin typeface="Book Antiqua" pitchFamily="18" charset="0"/>
              </a:rPr>
              <a:t>Solution :</a:t>
            </a:r>
            <a:endParaRPr lang="en-US" b="1" i="1" u="sng" dirty="0">
              <a:solidFill>
                <a:schemeClr val="bg1"/>
              </a:solidFill>
              <a:effectLst>
                <a:outerShdw blurRad="38100" dist="38100" dir="2700000" algn="tl">
                  <a:srgbClr val="000000">
                    <a:alpha val="43137"/>
                  </a:srgbClr>
                </a:outerShdw>
              </a:effectLst>
              <a:latin typeface="Book Antiqua" pitchFamily="18" charset="0"/>
            </a:endParaRPr>
          </a:p>
        </p:txBody>
      </p:sp>
      <p:sp>
        <p:nvSpPr>
          <p:cNvPr id="122" name="TextBox 121"/>
          <p:cNvSpPr txBox="1"/>
          <p:nvPr/>
        </p:nvSpPr>
        <p:spPr>
          <a:xfrm>
            <a:off x="871003" y="4390853"/>
            <a:ext cx="1500722" cy="346247"/>
          </a:xfrm>
          <a:prstGeom prst="rect">
            <a:avLst/>
          </a:prstGeom>
          <a:noFill/>
          <a:ln w="9525">
            <a:noFill/>
            <a:miter lim="800000"/>
            <a:headEnd/>
            <a:tailEnd/>
          </a:ln>
        </p:spPr>
        <p:txBody>
          <a:bodyPr wrap="square" lIns="68550" tIns="34289" rIns="68550" bIns="34289">
            <a:spAutoFit/>
          </a:bodyPr>
          <a:lstStyle>
            <a:defPPr>
              <a:defRPr lang="en-US"/>
            </a:defPPr>
            <a:lvl1pPr>
              <a:defRPr sz="1600" b="1">
                <a:solidFill>
                  <a:srgbClr val="0000CC"/>
                </a:solidFill>
                <a:latin typeface="Book Antiqua" pitchFamily="18" charset="0"/>
              </a:defRPr>
            </a:lvl1pPr>
          </a:lstStyle>
          <a:p>
            <a:r>
              <a:rPr lang="en-US" sz="1800" dirty="0">
                <a:solidFill>
                  <a:schemeClr val="bg1"/>
                </a:solidFill>
                <a:effectLst>
                  <a:outerShdw blurRad="38100" dist="38100" dir="2700000" algn="tl">
                    <a:srgbClr val="000000">
                      <a:alpha val="43137"/>
                    </a:srgbClr>
                  </a:outerShdw>
                </a:effectLst>
                <a:sym typeface="Symbol"/>
              </a:rPr>
              <a:t> </a:t>
            </a:r>
            <a:r>
              <a:rPr lang="en-US" sz="1800" dirty="0" smtClean="0">
                <a:solidFill>
                  <a:schemeClr val="bg1"/>
                </a:solidFill>
                <a:effectLst>
                  <a:outerShdw blurRad="38100" dist="38100" dir="2700000" algn="tl">
                    <a:srgbClr val="000000">
                      <a:alpha val="43137"/>
                    </a:srgbClr>
                  </a:outerShdw>
                </a:effectLst>
              </a:rPr>
              <a:t>C  </a:t>
            </a:r>
            <a:r>
              <a:rPr lang="en-US" sz="1800" dirty="0">
                <a:solidFill>
                  <a:schemeClr val="bg1"/>
                </a:solidFill>
                <a:effectLst>
                  <a:outerShdw blurRad="38100" dist="38100" dir="2700000" algn="tl">
                    <a:srgbClr val="000000">
                      <a:alpha val="43137"/>
                    </a:srgbClr>
                  </a:outerShdw>
                </a:effectLst>
              </a:rPr>
              <a:t>= </a:t>
            </a:r>
            <a:r>
              <a:rPr lang="en-US" sz="1800" dirty="0" smtClean="0">
                <a:solidFill>
                  <a:schemeClr val="bg1"/>
                </a:solidFill>
                <a:effectLst>
                  <a:outerShdw blurRad="38100" dist="38100" dir="2700000" algn="tl">
                    <a:srgbClr val="000000">
                      <a:alpha val="43137"/>
                    </a:srgbClr>
                  </a:outerShdw>
                </a:effectLst>
              </a:rPr>
              <a:t>20 cm </a:t>
            </a:r>
            <a:endParaRPr lang="en-IN" sz="1800" dirty="0">
              <a:solidFill>
                <a:schemeClr val="bg1"/>
              </a:solidFill>
              <a:effectLst>
                <a:outerShdw blurRad="38100" dist="38100" dir="2700000" algn="tl">
                  <a:srgbClr val="000000">
                    <a:alpha val="43137"/>
                  </a:srgbClr>
                </a:outerShdw>
              </a:effectLst>
            </a:endParaRPr>
          </a:p>
        </p:txBody>
      </p:sp>
      <p:sp>
        <p:nvSpPr>
          <p:cNvPr id="123" name="Rectangle 122"/>
          <p:cNvSpPr/>
          <p:nvPr/>
        </p:nvSpPr>
        <p:spPr>
          <a:xfrm>
            <a:off x="882210" y="4362938"/>
            <a:ext cx="1489515" cy="371294"/>
          </a:xfrm>
          <a:prstGeom prst="rect">
            <a:avLst/>
          </a:prstGeom>
          <a:ln w="12700">
            <a:solidFill>
              <a:srgbClr val="FFFF00"/>
            </a:solidFill>
            <a:headEnd type="triangle" w="med" len="med"/>
            <a:tailEnd type="none" w="med" len="med"/>
          </a:ln>
          <a:effectLst>
            <a:glow rad="50800">
              <a:srgbClr val="FF0000">
                <a:alpha val="7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latin typeface="Tw Cen MT" panose="020B0602020104020603" pitchFamily="34" charset="0"/>
            </a:endParaRPr>
          </a:p>
        </p:txBody>
      </p:sp>
      <p:sp>
        <p:nvSpPr>
          <p:cNvPr id="125" name="Rectangle 124"/>
          <p:cNvSpPr/>
          <p:nvPr/>
        </p:nvSpPr>
        <p:spPr>
          <a:xfrm>
            <a:off x="987885" y="1200150"/>
            <a:ext cx="6022515" cy="584775"/>
          </a:xfrm>
          <a:prstGeom prst="rect">
            <a:avLst/>
          </a:prstGeom>
        </p:spPr>
        <p:txBody>
          <a:bodyPr wrap="square">
            <a:spAutoFit/>
          </a:bodyPr>
          <a:lstStyle/>
          <a:p>
            <a:r>
              <a:rPr lang="en-US" sz="1600" dirty="0" smtClean="0">
                <a:solidFill>
                  <a:schemeClr val="bg1"/>
                </a:solidFill>
                <a:effectLst>
                  <a:outerShdw blurRad="38100" dist="38100" dir="2700000" algn="tl">
                    <a:srgbClr val="000000">
                      <a:alpha val="43137"/>
                    </a:srgbClr>
                  </a:outerShdw>
                </a:effectLst>
                <a:latin typeface="+mj-lt"/>
              </a:rPr>
              <a:t>The </a:t>
            </a:r>
            <a:r>
              <a:rPr lang="en-US" sz="1600" dirty="0">
                <a:solidFill>
                  <a:schemeClr val="bg1"/>
                </a:solidFill>
                <a:effectLst>
                  <a:outerShdw blurRad="38100" dist="38100" dir="2700000" algn="tl">
                    <a:srgbClr val="000000">
                      <a:alpha val="43137"/>
                    </a:srgbClr>
                  </a:outerShdw>
                </a:effectLst>
                <a:latin typeface="+mj-lt"/>
              </a:rPr>
              <a:t>image formed by a  concave mirror is real, inverted and of the same </a:t>
            </a:r>
            <a:r>
              <a:rPr lang="en-US" sz="1600" dirty="0" smtClean="0">
                <a:solidFill>
                  <a:schemeClr val="bg1"/>
                </a:solidFill>
                <a:effectLst>
                  <a:outerShdw blurRad="38100" dist="38100" dir="2700000" algn="tl">
                    <a:srgbClr val="000000">
                      <a:alpha val="43137"/>
                    </a:srgbClr>
                  </a:outerShdw>
                </a:effectLst>
                <a:latin typeface="+mj-lt"/>
              </a:rPr>
              <a:t>size, then </a:t>
            </a:r>
            <a:r>
              <a:rPr lang="en-US" sz="1600" dirty="0">
                <a:solidFill>
                  <a:schemeClr val="bg1"/>
                </a:solidFill>
                <a:effectLst>
                  <a:outerShdw blurRad="38100" dist="38100" dir="2700000" algn="tl">
                    <a:srgbClr val="000000">
                      <a:alpha val="43137"/>
                    </a:srgbClr>
                  </a:outerShdw>
                </a:effectLst>
                <a:latin typeface="+mj-lt"/>
              </a:rPr>
              <a:t>the object must be placed at its </a:t>
            </a:r>
            <a:r>
              <a:rPr lang="en-US" sz="1600" dirty="0" err="1">
                <a:solidFill>
                  <a:schemeClr val="bg1"/>
                </a:solidFill>
                <a:effectLst>
                  <a:outerShdw blurRad="38100" dist="38100" dir="2700000" algn="tl">
                    <a:srgbClr val="000000">
                      <a:alpha val="43137"/>
                    </a:srgbClr>
                  </a:outerShdw>
                </a:effectLst>
                <a:latin typeface="+mj-lt"/>
              </a:rPr>
              <a:t>centre</a:t>
            </a:r>
            <a:r>
              <a:rPr lang="en-US" sz="1600" dirty="0">
                <a:solidFill>
                  <a:schemeClr val="bg1"/>
                </a:solidFill>
                <a:effectLst>
                  <a:outerShdw blurRad="38100" dist="38100" dir="2700000" algn="tl">
                    <a:srgbClr val="000000">
                      <a:alpha val="43137"/>
                    </a:srgbClr>
                  </a:outerShdw>
                </a:effectLst>
                <a:latin typeface="+mj-lt"/>
              </a:rPr>
              <a:t> of curvature (C)</a:t>
            </a:r>
            <a:endParaRPr lang="en-IN" sz="1600" dirty="0">
              <a:solidFill>
                <a:schemeClr val="bg1"/>
              </a:solidFill>
              <a:effectLst>
                <a:outerShdw blurRad="38100" dist="38100" dir="2700000" algn="tl">
                  <a:srgbClr val="000000">
                    <a:alpha val="43137"/>
                  </a:srgbClr>
                </a:outerShdw>
              </a:effectLst>
              <a:latin typeface="+mj-lt"/>
            </a:endParaRPr>
          </a:p>
        </p:txBody>
      </p:sp>
      <p:sp>
        <p:nvSpPr>
          <p:cNvPr id="127" name="Rectangle 126"/>
          <p:cNvSpPr/>
          <p:nvPr/>
        </p:nvSpPr>
        <p:spPr>
          <a:xfrm>
            <a:off x="1140220" y="2265841"/>
            <a:ext cx="2485630" cy="338554"/>
          </a:xfrm>
          <a:prstGeom prst="rect">
            <a:avLst/>
          </a:prstGeom>
        </p:spPr>
        <p:txBody>
          <a:bodyPr wrap="square">
            <a:spAutoFit/>
          </a:bodyPr>
          <a:lstStyle/>
          <a:p>
            <a:r>
              <a:rPr lang="en-US" sz="1600" dirty="0" smtClean="0">
                <a:solidFill>
                  <a:schemeClr val="bg1"/>
                </a:solidFill>
                <a:latin typeface="+mj-lt"/>
              </a:rPr>
              <a:t>Centre </a:t>
            </a:r>
            <a:r>
              <a:rPr lang="en-US" sz="1600" dirty="0">
                <a:solidFill>
                  <a:schemeClr val="bg1"/>
                </a:solidFill>
                <a:latin typeface="+mj-lt"/>
              </a:rPr>
              <a:t>of </a:t>
            </a:r>
            <a:r>
              <a:rPr lang="en-US" sz="1600" dirty="0" smtClean="0">
                <a:solidFill>
                  <a:schemeClr val="bg1"/>
                </a:solidFill>
                <a:latin typeface="+mj-lt"/>
              </a:rPr>
              <a:t>curvature (C) = ?</a:t>
            </a:r>
            <a:endParaRPr lang="en-IN" sz="1600" dirty="0">
              <a:solidFill>
                <a:schemeClr val="bg1"/>
              </a:solidFill>
              <a:latin typeface="+mj-lt"/>
            </a:endParaRPr>
          </a:p>
        </p:txBody>
      </p:sp>
      <p:sp>
        <p:nvSpPr>
          <p:cNvPr id="129" name="Rectangle 128"/>
          <p:cNvSpPr/>
          <p:nvPr/>
        </p:nvSpPr>
        <p:spPr>
          <a:xfrm>
            <a:off x="1247062" y="2782621"/>
            <a:ext cx="990600" cy="338554"/>
          </a:xfrm>
          <a:prstGeom prst="rect">
            <a:avLst/>
          </a:prstGeom>
        </p:spPr>
        <p:txBody>
          <a:bodyPr wrap="square">
            <a:spAutoFit/>
          </a:bodyPr>
          <a:lstStyle/>
          <a:p>
            <a:r>
              <a:rPr lang="en-US" sz="1600" dirty="0" smtClean="0">
                <a:solidFill>
                  <a:schemeClr val="bg1"/>
                </a:solidFill>
                <a:latin typeface="+mj-lt"/>
              </a:rPr>
              <a:t>C = </a:t>
            </a:r>
            <a:r>
              <a:rPr lang="en-US" sz="1600" dirty="0" smtClean="0">
                <a:solidFill>
                  <a:schemeClr val="bg1"/>
                </a:solidFill>
              </a:rPr>
              <a:t>2f</a:t>
            </a:r>
            <a:endParaRPr lang="en-IN" sz="1600" dirty="0">
              <a:solidFill>
                <a:schemeClr val="bg1"/>
              </a:solidFill>
            </a:endParaRPr>
          </a:p>
        </p:txBody>
      </p:sp>
      <p:sp>
        <p:nvSpPr>
          <p:cNvPr id="131" name="Rectangle 130"/>
          <p:cNvSpPr/>
          <p:nvPr/>
        </p:nvSpPr>
        <p:spPr>
          <a:xfrm>
            <a:off x="1247062" y="3615044"/>
            <a:ext cx="1067908" cy="338554"/>
          </a:xfrm>
          <a:prstGeom prst="rect">
            <a:avLst/>
          </a:prstGeom>
        </p:spPr>
        <p:txBody>
          <a:bodyPr wrap="square">
            <a:spAutoFit/>
          </a:bodyPr>
          <a:lstStyle/>
          <a:p>
            <a:r>
              <a:rPr lang="en-US" sz="1600" dirty="0" smtClean="0">
                <a:solidFill>
                  <a:schemeClr val="bg1"/>
                </a:solidFill>
                <a:latin typeface="+mj-lt"/>
              </a:rPr>
              <a:t>C = </a:t>
            </a:r>
            <a:r>
              <a:rPr lang="en-US" sz="1600" dirty="0">
                <a:solidFill>
                  <a:schemeClr val="bg1"/>
                </a:solidFill>
              </a:rPr>
              <a:t>2 </a:t>
            </a:r>
            <a:r>
              <a:rPr lang="en-US" sz="1600" dirty="0">
                <a:solidFill>
                  <a:schemeClr val="bg1"/>
                </a:solidFill>
                <a:sym typeface="Symbol"/>
              </a:rPr>
              <a:t></a:t>
            </a:r>
            <a:r>
              <a:rPr lang="en-US" sz="1600" dirty="0">
                <a:solidFill>
                  <a:schemeClr val="bg1"/>
                </a:solidFill>
              </a:rPr>
              <a:t> </a:t>
            </a:r>
            <a:r>
              <a:rPr lang="en-US" sz="1600" dirty="0" smtClean="0">
                <a:solidFill>
                  <a:schemeClr val="bg1"/>
                </a:solidFill>
              </a:rPr>
              <a:t>10</a:t>
            </a:r>
            <a:endParaRPr lang="en-IN" sz="1600" dirty="0">
              <a:solidFill>
                <a:schemeClr val="bg1"/>
              </a:solidFill>
            </a:endParaRPr>
          </a:p>
        </p:txBody>
      </p:sp>
      <p:sp>
        <p:nvSpPr>
          <p:cNvPr id="133" name="Rectangle 132"/>
          <p:cNvSpPr/>
          <p:nvPr/>
        </p:nvSpPr>
        <p:spPr>
          <a:xfrm>
            <a:off x="1247062" y="3281904"/>
            <a:ext cx="1067908" cy="338554"/>
          </a:xfrm>
          <a:prstGeom prst="rect">
            <a:avLst/>
          </a:prstGeom>
        </p:spPr>
        <p:txBody>
          <a:bodyPr wrap="square">
            <a:spAutoFit/>
          </a:bodyPr>
          <a:lstStyle/>
          <a:p>
            <a:r>
              <a:rPr lang="en-US" sz="1600" dirty="0" smtClean="0">
                <a:solidFill>
                  <a:schemeClr val="bg1"/>
                </a:solidFill>
                <a:latin typeface="+mj-lt"/>
              </a:rPr>
              <a:t>C = </a:t>
            </a:r>
            <a:r>
              <a:rPr lang="en-US" sz="1600" dirty="0" smtClean="0">
                <a:solidFill>
                  <a:schemeClr val="bg1"/>
                </a:solidFill>
              </a:rPr>
              <a:t>2 </a:t>
            </a:r>
            <a:r>
              <a:rPr lang="en-US" sz="1600" dirty="0">
                <a:solidFill>
                  <a:schemeClr val="bg1"/>
                </a:solidFill>
                <a:sym typeface="Symbol"/>
              </a:rPr>
              <a:t></a:t>
            </a:r>
            <a:r>
              <a:rPr lang="en-US" sz="1600" dirty="0">
                <a:solidFill>
                  <a:schemeClr val="bg1"/>
                </a:solidFill>
              </a:rPr>
              <a:t> </a:t>
            </a:r>
            <a:r>
              <a:rPr lang="en-US" sz="1600" dirty="0" smtClean="0">
                <a:solidFill>
                  <a:schemeClr val="bg1"/>
                </a:solidFill>
              </a:rPr>
              <a:t>f</a:t>
            </a:r>
            <a:endParaRPr lang="en-IN" sz="1600" dirty="0">
              <a:solidFill>
                <a:schemeClr val="bg1"/>
              </a:solidFill>
            </a:endParaRPr>
          </a:p>
        </p:txBody>
      </p:sp>
      <p:sp>
        <p:nvSpPr>
          <p:cNvPr id="135" name="Rectangle 134"/>
          <p:cNvSpPr/>
          <p:nvPr/>
        </p:nvSpPr>
        <p:spPr>
          <a:xfrm>
            <a:off x="1247062" y="3948184"/>
            <a:ext cx="990600" cy="338554"/>
          </a:xfrm>
          <a:prstGeom prst="rect">
            <a:avLst/>
          </a:prstGeom>
        </p:spPr>
        <p:txBody>
          <a:bodyPr wrap="square">
            <a:spAutoFit/>
          </a:bodyPr>
          <a:lstStyle/>
          <a:p>
            <a:r>
              <a:rPr lang="en-US" sz="1600" dirty="0">
                <a:solidFill>
                  <a:schemeClr val="bg1"/>
                </a:solidFill>
                <a:latin typeface="+mj-lt"/>
              </a:rPr>
              <a:t>C</a:t>
            </a:r>
            <a:r>
              <a:rPr lang="en-US" sz="1600" dirty="0" smtClean="0">
                <a:solidFill>
                  <a:schemeClr val="bg1"/>
                </a:solidFill>
                <a:latin typeface="+mj-lt"/>
              </a:rPr>
              <a:t> = 20</a:t>
            </a:r>
            <a:endParaRPr lang="en-IN" sz="1600" dirty="0">
              <a:solidFill>
                <a:schemeClr val="bg1"/>
              </a:solidFill>
              <a:latin typeface="+mj-lt"/>
            </a:endParaRPr>
          </a:p>
        </p:txBody>
      </p:sp>
      <p:sp>
        <p:nvSpPr>
          <p:cNvPr id="136" name="Rectangle 135"/>
          <p:cNvSpPr/>
          <p:nvPr/>
        </p:nvSpPr>
        <p:spPr>
          <a:xfrm>
            <a:off x="987885" y="1846945"/>
            <a:ext cx="1069515" cy="338554"/>
          </a:xfrm>
          <a:prstGeom prst="rect">
            <a:avLst/>
          </a:prstGeom>
        </p:spPr>
        <p:txBody>
          <a:bodyPr wrap="square">
            <a:spAutoFit/>
          </a:bodyPr>
          <a:lstStyle/>
          <a:p>
            <a:r>
              <a:rPr lang="en-US" sz="1600" dirty="0" smtClean="0">
                <a:solidFill>
                  <a:schemeClr val="bg1"/>
                </a:solidFill>
                <a:latin typeface="+mj-lt"/>
              </a:rPr>
              <a:t>f = 10cm</a:t>
            </a:r>
            <a:endParaRPr lang="en-IN" sz="1600" dirty="0">
              <a:solidFill>
                <a:schemeClr val="bg1"/>
              </a:solidFill>
              <a:latin typeface="+mj-lt"/>
            </a:endParaRPr>
          </a:p>
        </p:txBody>
      </p:sp>
      <p:sp>
        <p:nvSpPr>
          <p:cNvPr id="119" name="Rectangle 118"/>
          <p:cNvSpPr/>
          <p:nvPr/>
        </p:nvSpPr>
        <p:spPr>
          <a:xfrm>
            <a:off x="2572584" y="4188154"/>
            <a:ext cx="4847830" cy="646331"/>
          </a:xfrm>
          <a:prstGeom prst="rect">
            <a:avLst/>
          </a:prstGeom>
          <a:solidFill>
            <a:srgbClr val="002060"/>
          </a:solidFill>
          <a:ln w="19050">
            <a:solidFill>
              <a:schemeClr val="bg1"/>
            </a:solidFill>
          </a:ln>
        </p:spPr>
        <p:txBody>
          <a:bodyPr wrap="square">
            <a:spAutoFit/>
          </a:body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rPr>
              <a:t>Thus, the object should be placed at a distance of 20 cm in front of this concave mirror.</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8" t="25566" r="21313" b="32224"/>
          <a:stretch/>
        </p:blipFill>
        <p:spPr bwMode="auto">
          <a:xfrm>
            <a:off x="3486150" y="1848440"/>
            <a:ext cx="3412526" cy="2259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768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wipe(left)">
                                      <p:cBhvr>
                                        <p:cTn id="22" dur="500"/>
                                        <p:tgtEl>
                                          <p:spTgt spid="125"/>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barn(inVertical)">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6"/>
                                        </p:tgtEl>
                                        <p:attrNameLst>
                                          <p:attrName>style.visibility</p:attrName>
                                        </p:attrNameLst>
                                      </p:cBhvr>
                                      <p:to>
                                        <p:strVal val="visible"/>
                                      </p:to>
                                    </p:set>
                                    <p:animEffect transition="in" filter="wipe(left)">
                                      <p:cBhvr>
                                        <p:cTn id="31" dur="500"/>
                                        <p:tgtEl>
                                          <p:spTgt spid="1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7"/>
                                        </p:tgtEl>
                                        <p:attrNameLst>
                                          <p:attrName>style.visibility</p:attrName>
                                        </p:attrNameLst>
                                      </p:cBhvr>
                                      <p:to>
                                        <p:strVal val="visible"/>
                                      </p:to>
                                    </p:set>
                                    <p:animEffect transition="in" filter="wipe(left)">
                                      <p:cBhvr>
                                        <p:cTn id="41" dur="500"/>
                                        <p:tgtEl>
                                          <p:spTgt spid="12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left)">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9"/>
                                        </p:tgtEl>
                                        <p:attrNameLst>
                                          <p:attrName>style.visibility</p:attrName>
                                        </p:attrNameLst>
                                      </p:cBhvr>
                                      <p:to>
                                        <p:strVal val="visible"/>
                                      </p:to>
                                    </p:set>
                                    <p:animEffect transition="in" filter="wipe(left)">
                                      <p:cBhvr>
                                        <p:cTn id="51" dur="500"/>
                                        <p:tgtEl>
                                          <p:spTgt spid="12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left)">
                                      <p:cBhvr>
                                        <p:cTn id="56" dur="500"/>
                                        <p:tgtEl>
                                          <p:spTgt spid="5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33"/>
                                        </p:tgtEl>
                                        <p:attrNameLst>
                                          <p:attrName>style.visibility</p:attrName>
                                        </p:attrNameLst>
                                      </p:cBhvr>
                                      <p:to>
                                        <p:strVal val="visible"/>
                                      </p:to>
                                    </p:set>
                                    <p:animEffect transition="in" filter="wipe(left)">
                                      <p:cBhvr>
                                        <p:cTn id="61" dur="500"/>
                                        <p:tgtEl>
                                          <p:spTgt spid="13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31"/>
                                        </p:tgtEl>
                                        <p:attrNameLst>
                                          <p:attrName>style.visibility</p:attrName>
                                        </p:attrNameLst>
                                      </p:cBhvr>
                                      <p:to>
                                        <p:strVal val="visible"/>
                                      </p:to>
                                    </p:set>
                                    <p:animEffect transition="in" filter="wipe(left)">
                                      <p:cBhvr>
                                        <p:cTn id="66" dur="500"/>
                                        <p:tgtEl>
                                          <p:spTgt spid="13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35"/>
                                        </p:tgtEl>
                                        <p:attrNameLst>
                                          <p:attrName>style.visibility</p:attrName>
                                        </p:attrNameLst>
                                      </p:cBhvr>
                                      <p:to>
                                        <p:strVal val="visible"/>
                                      </p:to>
                                    </p:set>
                                    <p:animEffect transition="in" filter="wipe(left)">
                                      <p:cBhvr>
                                        <p:cTn id="71" dur="500"/>
                                        <p:tgtEl>
                                          <p:spTgt spid="1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22"/>
                                        </p:tgtEl>
                                        <p:attrNameLst>
                                          <p:attrName>style.visibility</p:attrName>
                                        </p:attrNameLst>
                                      </p:cBhvr>
                                      <p:to>
                                        <p:strVal val="visible"/>
                                      </p:to>
                                    </p:set>
                                    <p:animEffect transition="in" filter="wipe(left)">
                                      <p:cBhvr>
                                        <p:cTn id="76" dur="500"/>
                                        <p:tgtEl>
                                          <p:spTgt spid="122"/>
                                        </p:tgtEl>
                                      </p:cBhvr>
                                    </p:animEffect>
                                  </p:childTnLst>
                                </p:cTn>
                              </p:par>
                            </p:childTnLst>
                          </p:cTn>
                        </p:par>
                        <p:par>
                          <p:cTn id="77" fill="hold">
                            <p:stCondLst>
                              <p:cond delay="500"/>
                            </p:stCondLst>
                            <p:childTnLst>
                              <p:par>
                                <p:cTn id="78" presetID="16" presetClass="entr" presetSubtype="21" fill="hold" grpId="0" nodeType="afterEffect">
                                  <p:stCondLst>
                                    <p:cond delay="0"/>
                                  </p:stCondLst>
                                  <p:childTnLst>
                                    <p:set>
                                      <p:cBhvr>
                                        <p:cTn id="79" dur="1" fill="hold">
                                          <p:stCondLst>
                                            <p:cond delay="0"/>
                                          </p:stCondLst>
                                        </p:cTn>
                                        <p:tgtEl>
                                          <p:spTgt spid="123"/>
                                        </p:tgtEl>
                                        <p:attrNameLst>
                                          <p:attrName>style.visibility</p:attrName>
                                        </p:attrNameLst>
                                      </p:cBhvr>
                                      <p:to>
                                        <p:strVal val="visible"/>
                                      </p:to>
                                    </p:set>
                                    <p:animEffect transition="in" filter="barn(inVertical)">
                                      <p:cBhvr>
                                        <p:cTn id="80" dur="500"/>
                                        <p:tgtEl>
                                          <p:spTgt spid="12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1026"/>
                                        </p:tgtEl>
                                      </p:cBhvr>
                                    </p:animEffect>
                                    <p:set>
                                      <p:cBhvr>
                                        <p:cTn id="85" dur="1" fill="hold">
                                          <p:stCondLst>
                                            <p:cond delay="499"/>
                                          </p:stCondLst>
                                        </p:cTn>
                                        <p:tgtEl>
                                          <p:spTgt spid="1026"/>
                                        </p:tgtEl>
                                        <p:attrNameLst>
                                          <p:attrName>style.visibility</p:attrName>
                                        </p:attrNameLst>
                                      </p:cBhvr>
                                      <p:to>
                                        <p:strVal val="hidden"/>
                                      </p:to>
                                    </p:set>
                                  </p:childTnLst>
                                </p:cTn>
                              </p:par>
                              <p:par>
                                <p:cTn id="86" presetID="22" presetClass="entr" presetSubtype="8" fill="hold" grpId="0" nodeType="withEffect">
                                  <p:stCondLst>
                                    <p:cond delay="0"/>
                                  </p:stCondLst>
                                  <p:childTnLst>
                                    <p:set>
                                      <p:cBhvr>
                                        <p:cTn id="87" dur="1" fill="hold">
                                          <p:stCondLst>
                                            <p:cond delay="0"/>
                                          </p:stCondLst>
                                        </p:cTn>
                                        <p:tgtEl>
                                          <p:spTgt spid="119"/>
                                        </p:tgtEl>
                                        <p:attrNameLst>
                                          <p:attrName>style.visibility</p:attrName>
                                        </p:attrNameLst>
                                      </p:cBhvr>
                                      <p:to>
                                        <p:strVal val="visible"/>
                                      </p:to>
                                    </p:set>
                                    <p:animEffect transition="in" filter="wipe(left)">
                                      <p:cBhvr>
                                        <p:cTn id="88"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8" grpId="0"/>
      <p:bldP spid="49" grpId="0"/>
      <p:bldP spid="50" grpId="0"/>
      <p:bldP spid="122" grpId="0"/>
      <p:bldP spid="123" grpId="0" animBg="1"/>
      <p:bldP spid="125" grpId="0"/>
      <p:bldP spid="127" grpId="0"/>
      <p:bldP spid="129" grpId="0"/>
      <p:bldP spid="131" grpId="0"/>
      <p:bldP spid="133" grpId="0"/>
      <p:bldP spid="135" grpId="0"/>
      <p:bldP spid="136" grpId="0"/>
      <p:bldP spid="1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D:\d drive\MJ WORK\Pooja mam (physics)\CBSE (X)\Light - Reflection and Refraction\900_Rizwana-Khan_Purple Gradient Background.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20000" b="20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81428" y="57150"/>
            <a:ext cx="8976159" cy="2035620"/>
            <a:chOff x="415925" y="-423892"/>
            <a:chExt cx="8976159" cy="2035620"/>
          </a:xfrm>
        </p:grpSpPr>
        <p:sp>
          <p:nvSpPr>
            <p:cNvPr id="8" name="Rectangle 7"/>
            <p:cNvSpPr/>
            <p:nvPr/>
          </p:nvSpPr>
          <p:spPr>
            <a:xfrm>
              <a:off x="1162484" y="1533523"/>
              <a:ext cx="8229600" cy="78205"/>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p:nvPr/>
          </p:nvGrpSpPr>
          <p:grpSpPr>
            <a:xfrm>
              <a:off x="415925" y="888423"/>
              <a:ext cx="755703" cy="692727"/>
              <a:chOff x="415925" y="285750"/>
              <a:chExt cx="755703" cy="692727"/>
            </a:xfrm>
          </p:grpSpPr>
          <p:sp>
            <p:nvSpPr>
              <p:cNvPr id="11" name="Rectangle 10"/>
              <p:cNvSpPr/>
              <p:nvPr/>
            </p:nvSpPr>
            <p:spPr>
              <a:xfrm>
                <a:off x="415925" y="285750"/>
                <a:ext cx="755703" cy="69272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571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black"/>
                  </a:solidFill>
                  <a:latin typeface="Aharoni" pitchFamily="2" charset="-79"/>
                  <a:cs typeface="Aharoni" pitchFamily="2" charset="-79"/>
                </a:endParaRPr>
              </a:p>
            </p:txBody>
          </p:sp>
          <p:sp>
            <p:nvSpPr>
              <p:cNvPr id="12" name="Rectangle 11"/>
              <p:cNvSpPr/>
              <p:nvPr/>
            </p:nvSpPr>
            <p:spPr>
              <a:xfrm>
                <a:off x="468744" y="324422"/>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grpSp>
        <p:sp>
          <p:nvSpPr>
            <p:cNvPr id="10" name="Rectangle 9"/>
            <p:cNvSpPr/>
            <p:nvPr/>
          </p:nvSpPr>
          <p:spPr>
            <a:xfrm>
              <a:off x="1162484" y="-423892"/>
              <a:ext cx="7575612" cy="707886"/>
            </a:xfrm>
            <a:prstGeom prst="rect">
              <a:avLst/>
            </a:prstGeom>
          </p:spPr>
          <p:txBody>
            <a:bodyPr wrap="square">
              <a:spAutoFit/>
            </a:bodyPr>
            <a:lstStyle/>
            <a:p>
              <a:pPr>
                <a:tabLst>
                  <a:tab pos="266700" algn="ctr"/>
                </a:tabLst>
              </a:pPr>
              <a:r>
                <a:rPr lang="en-US" sz="2000" dirty="0">
                  <a:solidFill>
                    <a:schemeClr val="bg1"/>
                  </a:solidFill>
                  <a:latin typeface="Tw Cen MT" panose="020B0602020104020603" pitchFamily="34" charset="0"/>
                </a:rPr>
                <a:t>We wish to obtain an erect image of an object using a concave mirror of </a:t>
              </a:r>
              <a:r>
                <a:rPr lang="en-US" sz="2000" dirty="0" smtClean="0">
                  <a:solidFill>
                    <a:schemeClr val="bg1"/>
                  </a:solidFill>
                  <a:latin typeface="Tw Cen MT" panose="020B0602020104020603" pitchFamily="34" charset="0"/>
                </a:rPr>
                <a:t>focal length </a:t>
              </a:r>
              <a:r>
                <a:rPr lang="en-US" sz="2000" dirty="0">
                  <a:solidFill>
                    <a:schemeClr val="bg1"/>
                  </a:solidFill>
                  <a:latin typeface="Tw Cen MT" panose="020B0602020104020603" pitchFamily="34" charset="0"/>
                </a:rPr>
                <a:t>15 cm.</a:t>
              </a:r>
              <a:endParaRPr lang="en-US" sz="2000" b="1" dirty="0">
                <a:solidFill>
                  <a:schemeClr val="bg1"/>
                </a:solidFill>
                <a:latin typeface="Tw Cen MT" panose="020B0602020104020603" pitchFamily="34" charset="0"/>
              </a:endParaRPr>
            </a:p>
          </p:txBody>
        </p:sp>
        <p:sp>
          <p:nvSpPr>
            <p:cNvPr id="17" name="Rectangle 16"/>
            <p:cNvSpPr/>
            <p:nvPr/>
          </p:nvSpPr>
          <p:spPr>
            <a:xfrm>
              <a:off x="1162484" y="239822"/>
              <a:ext cx="8063613" cy="1323439"/>
            </a:xfrm>
            <a:prstGeom prst="rect">
              <a:avLst/>
            </a:prstGeom>
          </p:spPr>
          <p:txBody>
            <a:bodyPr wrap="square">
              <a:spAutoFit/>
            </a:bodyPr>
            <a:lstStyle/>
            <a:p>
              <a:pPr>
                <a:tabLst>
                  <a:tab pos="266700" algn="ctr"/>
                </a:tabLst>
              </a:pPr>
              <a:r>
                <a:rPr lang="en-US" sz="2000" dirty="0">
                  <a:solidFill>
                    <a:schemeClr val="bg1"/>
                  </a:solidFill>
                  <a:latin typeface="Tw Cen MT" panose="020B0602020104020603" pitchFamily="34" charset="0"/>
                </a:rPr>
                <a:t>(a) What should be the range of distance of the object from the mirror</a:t>
              </a:r>
              <a:r>
                <a:rPr lang="en-US" sz="2000" b="1" dirty="0">
                  <a:solidFill>
                    <a:schemeClr val="bg1"/>
                  </a:solidFill>
                  <a:latin typeface="Tw Cen MT" panose="020B0602020104020603" pitchFamily="34" charset="0"/>
                </a:rPr>
                <a:t>?</a:t>
              </a:r>
            </a:p>
            <a:p>
              <a:pPr>
                <a:tabLst>
                  <a:tab pos="266700" algn="ctr"/>
                </a:tabLst>
              </a:pPr>
              <a:r>
                <a:rPr lang="en-US" sz="2000" dirty="0">
                  <a:solidFill>
                    <a:schemeClr val="bg1"/>
                  </a:solidFill>
                  <a:latin typeface="Tw Cen MT" panose="020B0602020104020603" pitchFamily="34" charset="0"/>
                </a:rPr>
                <a:t>(b) What is the nature of the </a:t>
              </a:r>
              <a:r>
                <a:rPr lang="en-US" sz="2000" dirty="0" smtClean="0">
                  <a:solidFill>
                    <a:schemeClr val="bg1"/>
                  </a:solidFill>
                  <a:latin typeface="Tw Cen MT" panose="020B0602020104020603" pitchFamily="34" charset="0"/>
                </a:rPr>
                <a:t>image</a:t>
              </a:r>
              <a:r>
                <a:rPr lang="en-US" sz="2000" b="1" dirty="0" smtClean="0">
                  <a:solidFill>
                    <a:schemeClr val="bg1"/>
                  </a:solidFill>
                  <a:latin typeface="Tw Cen MT" panose="020B0602020104020603" pitchFamily="34" charset="0"/>
                </a:rPr>
                <a:t>?</a:t>
              </a:r>
              <a:endParaRPr lang="en-US" sz="2000" b="1" dirty="0">
                <a:solidFill>
                  <a:schemeClr val="bg1"/>
                </a:solidFill>
                <a:latin typeface="Tw Cen MT" panose="020B0602020104020603" pitchFamily="34" charset="0"/>
              </a:endParaRPr>
            </a:p>
            <a:p>
              <a:pPr>
                <a:tabLst>
                  <a:tab pos="266700" algn="ctr"/>
                </a:tabLst>
              </a:pPr>
              <a:r>
                <a:rPr lang="en-US" sz="2000" dirty="0">
                  <a:solidFill>
                    <a:schemeClr val="bg1"/>
                  </a:solidFill>
                  <a:latin typeface="Tw Cen MT" panose="020B0602020104020603" pitchFamily="34" charset="0"/>
                </a:rPr>
                <a:t>(c) Is the image larger or smaller than the object</a:t>
              </a:r>
              <a:r>
                <a:rPr lang="en-US" sz="2000" b="1" dirty="0">
                  <a:solidFill>
                    <a:schemeClr val="bg1"/>
                  </a:solidFill>
                  <a:latin typeface="Tw Cen MT" panose="020B0602020104020603" pitchFamily="34" charset="0"/>
                </a:rPr>
                <a:t>?</a:t>
              </a:r>
            </a:p>
            <a:p>
              <a:pPr>
                <a:tabLst>
                  <a:tab pos="266700" algn="ctr"/>
                </a:tabLst>
              </a:pPr>
              <a:r>
                <a:rPr lang="en-US" sz="2000" dirty="0">
                  <a:solidFill>
                    <a:schemeClr val="bg1"/>
                  </a:solidFill>
                  <a:latin typeface="Tw Cen MT" panose="020B0602020104020603" pitchFamily="34" charset="0"/>
                </a:rPr>
                <a:t>(d) Draw a ray-diagram to show the image formation in this case.</a:t>
              </a:r>
              <a:endParaRPr lang="en-US" sz="2000" b="1" dirty="0">
                <a:solidFill>
                  <a:schemeClr val="bg1"/>
                </a:solidFill>
                <a:latin typeface="Tw Cen MT" panose="020B0602020104020603" pitchFamily="34" charset="0"/>
              </a:endParaRPr>
            </a:p>
          </p:txBody>
        </p:sp>
      </p:grpSp>
      <p:sp>
        <p:nvSpPr>
          <p:cNvPr id="13" name="Rectangle 12"/>
          <p:cNvSpPr/>
          <p:nvPr/>
        </p:nvSpPr>
        <p:spPr>
          <a:xfrm>
            <a:off x="121600" y="2114550"/>
            <a:ext cx="689611" cy="400110"/>
          </a:xfrm>
          <a:prstGeom prst="rect">
            <a:avLst/>
          </a:prstGeom>
        </p:spPr>
        <p:txBody>
          <a:bodyPr wrap="none">
            <a:spAutoFit/>
          </a:bodyPr>
          <a:lstStyle/>
          <a:p>
            <a:pPr algn="ctr"/>
            <a:r>
              <a:rPr lang="en-US" sz="2000" dirty="0">
                <a:ln w="12700">
                  <a:solidFill>
                    <a:prstClr val="black"/>
                  </a:solidFill>
                </a:ln>
                <a:solidFill>
                  <a:schemeClr val="bg1"/>
                </a:solidFill>
                <a:latin typeface="Aharoni" pitchFamily="2" charset="-79"/>
                <a:cs typeface="Aharoni" pitchFamily="2" charset="-79"/>
              </a:rPr>
              <a:t>Ans.</a:t>
            </a:r>
          </a:p>
        </p:txBody>
      </p:sp>
      <p:sp>
        <p:nvSpPr>
          <p:cNvPr id="16" name="Rectangle 15"/>
          <p:cNvSpPr/>
          <p:nvPr/>
        </p:nvSpPr>
        <p:spPr>
          <a:xfrm>
            <a:off x="121600" y="2514660"/>
            <a:ext cx="5212400" cy="2308324"/>
          </a:xfrm>
          <a:prstGeom prst="rect">
            <a:avLst/>
          </a:prstGeom>
        </p:spPr>
        <p:txBody>
          <a:bodyPr wrap="square">
            <a:spAutoFit/>
          </a:bodyPr>
          <a:lstStyle/>
          <a:p>
            <a:pPr marL="406400" indent="-406400">
              <a:buFont typeface="+mj-lt"/>
              <a:buAutoNum type="alphaLcParenR"/>
              <a:tabLst>
                <a:tab pos="406400" algn="ctr"/>
              </a:tabLst>
            </a:pPr>
            <a:r>
              <a:rPr lang="en-US" dirty="0" smtClean="0">
                <a:solidFill>
                  <a:schemeClr val="bg1"/>
                </a:solidFill>
                <a:latin typeface="Tw Cen MT" panose="020B0602020104020603" pitchFamily="34" charset="0"/>
                <a:cs typeface="Aharoni" pitchFamily="2" charset="-79"/>
              </a:rPr>
              <a:t>In </a:t>
            </a:r>
            <a:r>
              <a:rPr lang="en-US" dirty="0">
                <a:solidFill>
                  <a:schemeClr val="bg1"/>
                </a:solidFill>
                <a:latin typeface="Tw Cen MT" panose="020B0602020104020603" pitchFamily="34" charset="0"/>
                <a:cs typeface="Aharoni" pitchFamily="2" charset="-79"/>
              </a:rPr>
              <a:t>order to obtain an erect image of an object with a concave mirror, the </a:t>
            </a:r>
            <a:r>
              <a:rPr lang="en-US" dirty="0" smtClean="0">
                <a:solidFill>
                  <a:schemeClr val="bg1"/>
                </a:solidFill>
                <a:latin typeface="Tw Cen MT" panose="020B0602020104020603" pitchFamily="34" charset="0"/>
                <a:cs typeface="Aharoni" pitchFamily="2" charset="-79"/>
              </a:rPr>
              <a:t>object should </a:t>
            </a:r>
            <a:r>
              <a:rPr lang="en-US" dirty="0">
                <a:solidFill>
                  <a:schemeClr val="bg1"/>
                </a:solidFill>
                <a:latin typeface="Tw Cen MT" panose="020B0602020104020603" pitchFamily="34" charset="0"/>
                <a:cs typeface="Aharoni" pitchFamily="2" charset="-79"/>
              </a:rPr>
              <a:t>be at a distance less than its focal length. Here the focal length </a:t>
            </a:r>
            <a:r>
              <a:rPr lang="en-US" dirty="0" smtClean="0">
                <a:solidFill>
                  <a:schemeClr val="bg1"/>
                </a:solidFill>
                <a:latin typeface="Tw Cen MT" panose="020B0602020104020603" pitchFamily="34" charset="0"/>
                <a:cs typeface="Aharoni" pitchFamily="2" charset="-79"/>
              </a:rPr>
              <a:t>of concave </a:t>
            </a:r>
            <a:r>
              <a:rPr lang="en-US" dirty="0">
                <a:solidFill>
                  <a:schemeClr val="bg1"/>
                </a:solidFill>
                <a:latin typeface="Tw Cen MT" panose="020B0602020104020603" pitchFamily="34" charset="0"/>
                <a:cs typeface="Aharoni" pitchFamily="2" charset="-79"/>
              </a:rPr>
              <a:t>mirror is 15 cm. The object should be placed at any distance </a:t>
            </a:r>
            <a:r>
              <a:rPr lang="en-US" dirty="0" smtClean="0">
                <a:solidFill>
                  <a:schemeClr val="bg1"/>
                </a:solidFill>
                <a:latin typeface="Tw Cen MT" panose="020B0602020104020603" pitchFamily="34" charset="0"/>
                <a:cs typeface="Aharoni" pitchFamily="2" charset="-79"/>
              </a:rPr>
              <a:t>which is </a:t>
            </a:r>
            <a:r>
              <a:rPr lang="en-US" dirty="0">
                <a:solidFill>
                  <a:schemeClr val="bg1"/>
                </a:solidFill>
                <a:latin typeface="Tw Cen MT" panose="020B0602020104020603" pitchFamily="34" charset="0"/>
                <a:cs typeface="Aharoni" pitchFamily="2" charset="-79"/>
              </a:rPr>
              <a:t>less than 15 cm from the mirror.</a:t>
            </a:r>
          </a:p>
          <a:p>
            <a:pPr marL="406400" indent="-406400">
              <a:buFont typeface="+mj-lt"/>
              <a:buAutoNum type="alphaLcParenR"/>
              <a:tabLst>
                <a:tab pos="406400" algn="ctr"/>
              </a:tabLst>
            </a:pPr>
            <a:r>
              <a:rPr lang="en-US" dirty="0" smtClean="0">
                <a:solidFill>
                  <a:schemeClr val="bg1"/>
                </a:solidFill>
                <a:latin typeface="Tw Cen MT" panose="020B0602020104020603" pitchFamily="34" charset="0"/>
                <a:cs typeface="Aharoni" pitchFamily="2" charset="-79"/>
              </a:rPr>
              <a:t>The </a:t>
            </a:r>
            <a:r>
              <a:rPr lang="en-US" dirty="0">
                <a:solidFill>
                  <a:schemeClr val="bg1"/>
                </a:solidFill>
                <a:latin typeface="Tw Cen MT" panose="020B0602020104020603" pitchFamily="34" charset="0"/>
                <a:cs typeface="Aharoni" pitchFamily="2" charset="-79"/>
              </a:rPr>
              <a:t>nature of image will be virtual and erect.</a:t>
            </a:r>
          </a:p>
          <a:p>
            <a:pPr marL="406400" indent="-406400">
              <a:buFont typeface="+mj-lt"/>
              <a:buAutoNum type="alphaLcParenR"/>
              <a:tabLst>
                <a:tab pos="406400" algn="ctr"/>
              </a:tabLst>
            </a:pPr>
            <a:r>
              <a:rPr lang="en-US" dirty="0" smtClean="0">
                <a:solidFill>
                  <a:schemeClr val="bg1"/>
                </a:solidFill>
                <a:latin typeface="Tw Cen MT" panose="020B0602020104020603" pitchFamily="34" charset="0"/>
                <a:cs typeface="Aharoni" pitchFamily="2" charset="-79"/>
              </a:rPr>
              <a:t>The </a:t>
            </a:r>
            <a:r>
              <a:rPr lang="en-US" dirty="0">
                <a:solidFill>
                  <a:schemeClr val="bg1"/>
                </a:solidFill>
                <a:latin typeface="Tw Cen MT" panose="020B0602020104020603" pitchFamily="34" charset="0"/>
                <a:cs typeface="Aharoni" pitchFamily="2" charset="-79"/>
              </a:rPr>
              <a:t>image will be larger than the object.</a:t>
            </a:r>
          </a:p>
        </p:txBody>
      </p:sp>
      <p:grpSp>
        <p:nvGrpSpPr>
          <p:cNvPr id="3" name="Group 2"/>
          <p:cNvGrpSpPr/>
          <p:nvPr/>
        </p:nvGrpSpPr>
        <p:grpSpPr>
          <a:xfrm>
            <a:off x="5257800" y="2314605"/>
            <a:ext cx="3616533" cy="1631992"/>
            <a:chOff x="5334000" y="2573689"/>
            <a:chExt cx="3616533" cy="1631992"/>
          </a:xfrm>
        </p:grpSpPr>
        <p:pic>
          <p:nvPicPr>
            <p:cNvPr id="2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084" b="32516"/>
            <a:stretch/>
          </p:blipFill>
          <p:spPr bwMode="auto">
            <a:xfrm>
              <a:off x="5334000" y="2573689"/>
              <a:ext cx="3616533" cy="163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486742" y="2573689"/>
              <a:ext cx="377026" cy="369332"/>
            </a:xfrm>
            <a:prstGeom prst="rect">
              <a:avLst/>
            </a:prstGeom>
            <a:noFill/>
          </p:spPr>
          <p:txBody>
            <a:bodyPr wrap="none" rtlCol="0">
              <a:spAutoFit/>
            </a:bodyPr>
            <a:lstStyle/>
            <a:p>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rPr>
                <a:t>d)</a:t>
              </a:r>
              <a:endParaRPr lang="en-US"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grpSp>
    </p:spTree>
    <p:extLst>
      <p:ext uri="{BB962C8B-B14F-4D97-AF65-F5344CB8AC3E}">
        <p14:creationId xmlns:p14="http://schemas.microsoft.com/office/powerpoint/2010/main" val="22860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wipe(left)">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wipe(left)">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wipe(left)">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d drive\MJ WORK\Pooja mam (physics)\CBSE (X)\Light - Reflection and Refraction\900_Rizwana-Khan_Purple Gradient Background.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20000" b="20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81428" y="116588"/>
            <a:ext cx="8976159" cy="2630745"/>
            <a:chOff x="415925" y="-1019017"/>
            <a:chExt cx="8976159" cy="2630745"/>
          </a:xfrm>
        </p:grpSpPr>
        <p:sp>
          <p:nvSpPr>
            <p:cNvPr id="8" name="Rectangle 7"/>
            <p:cNvSpPr/>
            <p:nvPr/>
          </p:nvSpPr>
          <p:spPr>
            <a:xfrm>
              <a:off x="1162484" y="1533523"/>
              <a:ext cx="8229600" cy="78205"/>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p:nvPr/>
          </p:nvGrpSpPr>
          <p:grpSpPr>
            <a:xfrm>
              <a:off x="415925" y="888423"/>
              <a:ext cx="755703" cy="692727"/>
              <a:chOff x="415925" y="285750"/>
              <a:chExt cx="755703" cy="692727"/>
            </a:xfrm>
          </p:grpSpPr>
          <p:sp>
            <p:nvSpPr>
              <p:cNvPr id="11" name="Rectangle 10"/>
              <p:cNvSpPr/>
              <p:nvPr/>
            </p:nvSpPr>
            <p:spPr>
              <a:xfrm>
                <a:off x="415925" y="285750"/>
                <a:ext cx="755703" cy="69272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571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black"/>
                  </a:solidFill>
                  <a:latin typeface="Aharoni" pitchFamily="2" charset="-79"/>
                  <a:cs typeface="Aharoni" pitchFamily="2" charset="-79"/>
                </a:endParaRPr>
              </a:p>
            </p:txBody>
          </p:sp>
          <p:sp>
            <p:nvSpPr>
              <p:cNvPr id="12" name="Rectangle 11"/>
              <p:cNvSpPr/>
              <p:nvPr/>
            </p:nvSpPr>
            <p:spPr>
              <a:xfrm>
                <a:off x="468744" y="324422"/>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grpSp>
        <p:sp>
          <p:nvSpPr>
            <p:cNvPr id="10" name="Rectangle 9"/>
            <p:cNvSpPr/>
            <p:nvPr/>
          </p:nvSpPr>
          <p:spPr>
            <a:xfrm>
              <a:off x="1229369" y="-1019017"/>
              <a:ext cx="7996728" cy="2554545"/>
            </a:xfrm>
            <a:prstGeom prst="rect">
              <a:avLst/>
            </a:prstGeom>
          </p:spPr>
          <p:txBody>
            <a:bodyPr wrap="square">
              <a:spAutoFit/>
            </a:bodyPr>
            <a:lstStyle/>
            <a:p>
              <a:pPr>
                <a:tabLst>
                  <a:tab pos="266700" algn="ctr"/>
                  <a:tab pos="3200400" algn="l"/>
                </a:tabLst>
              </a:pPr>
              <a:r>
                <a:rPr lang="en-US" sz="2000" dirty="0" err="1">
                  <a:solidFill>
                    <a:schemeClr val="bg1"/>
                  </a:solidFill>
                  <a:effectLst>
                    <a:outerShdw blurRad="38100" dist="38100" dir="2700000" algn="tl">
                      <a:srgbClr val="000000">
                        <a:alpha val="43137"/>
                      </a:srgbClr>
                    </a:outerShdw>
                  </a:effectLst>
                  <a:latin typeface="Tw Cen MT" panose="020B0602020104020603" pitchFamily="34" charset="0"/>
                </a:rPr>
                <a:t>Sunita</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 takes a mirror which is depressed at the </a:t>
              </a:r>
              <a:r>
                <a:rPr lang="en-US" sz="2000" dirty="0" err="1">
                  <a:solidFill>
                    <a:schemeClr val="bg1"/>
                  </a:solidFill>
                  <a:effectLst>
                    <a:outerShdw blurRad="38100" dist="38100" dir="2700000" algn="tl">
                      <a:srgbClr val="000000">
                        <a:alpha val="43137"/>
                      </a:srgbClr>
                    </a:outerShdw>
                  </a:effectLst>
                  <a:latin typeface="Tw Cen MT" panose="020B0602020104020603" pitchFamily="34" charset="0"/>
                </a:rPr>
                <a:t>centre</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 and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mounts it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on a mirror stand. An erect and enlarged image of her face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is formed</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 She places the mirror on a stand along a meter scale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at 15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cm mark. In front of this mirror, she mounts a white screen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and moves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it back and forth along the meter scale till a sharp,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well defined inverted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image of a distant tree is formed on the screen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at 35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cm mark.</a:t>
              </a:r>
            </a:p>
            <a:p>
              <a:pPr>
                <a:tabLst>
                  <a:tab pos="266700" algn="ctr"/>
                  <a:tab pos="3200400" algn="l"/>
                </a:tabLst>
              </a:pP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a:t>
              </a:r>
              <a:r>
                <a:rPr lang="en-US" sz="2000" dirty="0" err="1">
                  <a:solidFill>
                    <a:schemeClr val="bg1"/>
                  </a:solidFill>
                  <a:effectLst>
                    <a:outerShdw blurRad="38100" dist="38100" dir="2700000" algn="tl">
                      <a:srgbClr val="000000">
                        <a:alpha val="43137"/>
                      </a:srgbClr>
                    </a:outerShdw>
                  </a:effectLst>
                  <a:latin typeface="Tw Cen MT" panose="020B0602020104020603" pitchFamily="34" charset="0"/>
                </a:rPr>
                <a:t>i</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 Name the mirror and find its focal length.</a:t>
              </a:r>
            </a:p>
            <a:p>
              <a:pPr>
                <a:tabLst>
                  <a:tab pos="266700" algn="ctr"/>
                  <a:tab pos="3200400" algn="l"/>
                </a:tabLst>
              </a:pP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(ii) Why does </a:t>
              </a:r>
              <a:r>
                <a:rPr lang="en-US" sz="2000" dirty="0" err="1">
                  <a:solidFill>
                    <a:schemeClr val="bg1"/>
                  </a:solidFill>
                  <a:effectLst>
                    <a:outerShdw blurRad="38100" dist="38100" dir="2700000" algn="tl">
                      <a:srgbClr val="000000">
                        <a:alpha val="43137"/>
                      </a:srgbClr>
                    </a:outerShdw>
                  </a:effectLst>
                  <a:latin typeface="Tw Cen MT" panose="020B0602020104020603" pitchFamily="34" charset="0"/>
                </a:rPr>
                <a:t>Sunita</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 get sharp image of the distant building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at 35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cm mark</a:t>
              </a:r>
              <a:r>
                <a:rPr lang="en-US" sz="2000" b="1" dirty="0">
                  <a:solidFill>
                    <a:schemeClr val="bg1"/>
                  </a:solidFill>
                  <a:effectLst>
                    <a:outerShdw blurRad="38100" dist="38100" dir="2700000" algn="tl">
                      <a:srgbClr val="000000">
                        <a:alpha val="43137"/>
                      </a:srgbClr>
                    </a:outerShdw>
                  </a:effectLst>
                  <a:latin typeface="Tw Cen MT" panose="020B0602020104020603" pitchFamily="34" charset="0"/>
                </a:rPr>
                <a:t>?</a:t>
              </a:r>
            </a:p>
          </p:txBody>
        </p:sp>
      </p:grpSp>
      <p:sp>
        <p:nvSpPr>
          <p:cNvPr id="43" name="Rectangle 42"/>
          <p:cNvSpPr/>
          <p:nvPr/>
        </p:nvSpPr>
        <p:spPr>
          <a:xfrm>
            <a:off x="148132" y="2747333"/>
            <a:ext cx="788999" cy="461665"/>
          </a:xfrm>
          <a:prstGeom prst="rect">
            <a:avLst/>
          </a:prstGeom>
        </p:spPr>
        <p:txBody>
          <a:bodyPr wrap="none">
            <a:spAutoFit/>
          </a:bodyPr>
          <a:lstStyle/>
          <a:p>
            <a:pPr algn="ctr"/>
            <a:r>
              <a:rPr lang="en-US" sz="2400" dirty="0">
                <a:ln w="12700">
                  <a:solidFill>
                    <a:prstClr val="black"/>
                  </a:solidFill>
                </a:ln>
                <a:solidFill>
                  <a:schemeClr val="bg1"/>
                </a:solidFill>
                <a:latin typeface="Aharoni" pitchFamily="2" charset="-79"/>
                <a:cs typeface="Aharoni" pitchFamily="2" charset="-79"/>
              </a:rPr>
              <a:t>Ans.</a:t>
            </a:r>
          </a:p>
        </p:txBody>
      </p:sp>
      <p:sp>
        <p:nvSpPr>
          <p:cNvPr id="91" name="Rectangle 90"/>
          <p:cNvSpPr/>
          <p:nvPr/>
        </p:nvSpPr>
        <p:spPr>
          <a:xfrm>
            <a:off x="152400" y="4095750"/>
            <a:ext cx="7924800" cy="707886"/>
          </a:xfrm>
          <a:prstGeom prst="rect">
            <a:avLst/>
          </a:prstGeom>
        </p:spPr>
        <p:txBody>
          <a:bodyPr wrap="square">
            <a:spAutoFit/>
          </a:bodyPr>
          <a:lstStyle/>
          <a:p>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(ii) Because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the incident rays parallel to each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other, after reflection from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concave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mirror, meet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focus and produce sharp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image at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focus.</a:t>
            </a:r>
            <a:endParaRPr lang="en-IN"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sp>
        <p:nvSpPr>
          <p:cNvPr id="13" name="Rectangle 12"/>
          <p:cNvSpPr/>
          <p:nvPr/>
        </p:nvSpPr>
        <p:spPr>
          <a:xfrm>
            <a:off x="143540" y="3257550"/>
            <a:ext cx="7924800" cy="707886"/>
          </a:xfrm>
          <a:prstGeom prst="rect">
            <a:avLst/>
          </a:prstGeom>
        </p:spPr>
        <p:txBody>
          <a:bodyPr wrap="square">
            <a:spAutoFit/>
          </a:bodyPr>
          <a:lstStyle/>
          <a:p>
            <a:r>
              <a:rPr lang="pt-BR"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 Concave </a:t>
            </a:r>
            <a:r>
              <a:rPr lang="pt-BR"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mirror; f = 35 – </a:t>
            </a:r>
            <a:r>
              <a:rPr lang="pt-BR"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15</a:t>
            </a:r>
          </a:p>
          <a:p>
            <a:r>
              <a:rPr lang="en-IN"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 </a:t>
            </a:r>
            <a:r>
              <a:rPr lang="en-IN"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20 cm</a:t>
            </a:r>
          </a:p>
        </p:txBody>
      </p:sp>
    </p:spTree>
    <p:extLst>
      <p:ext uri="{BB962C8B-B14F-4D97-AF65-F5344CB8AC3E}">
        <p14:creationId xmlns:p14="http://schemas.microsoft.com/office/powerpoint/2010/main" val="354262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wipe(left)">
                                      <p:cBhvr>
                                        <p:cTn id="2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1"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D:\d drive\MJ WORK\Pooja mam (physics)\CBSE (X)\Light - Reflection and Refraction\900_Rizwana-Khan_Purple Gradient Background.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20000" b="2000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81428" y="133350"/>
            <a:ext cx="8976159" cy="757622"/>
            <a:chOff x="415925" y="854106"/>
            <a:chExt cx="8976159" cy="757622"/>
          </a:xfrm>
        </p:grpSpPr>
        <p:sp>
          <p:nvSpPr>
            <p:cNvPr id="8" name="Rectangle 7"/>
            <p:cNvSpPr/>
            <p:nvPr/>
          </p:nvSpPr>
          <p:spPr>
            <a:xfrm>
              <a:off x="1162484" y="1533523"/>
              <a:ext cx="8229600" cy="78205"/>
            </a:xfrm>
            <a:prstGeom prst="rect">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9" name="Group 8"/>
            <p:cNvGrpSpPr/>
            <p:nvPr/>
          </p:nvGrpSpPr>
          <p:grpSpPr>
            <a:xfrm>
              <a:off x="415925" y="888423"/>
              <a:ext cx="755703" cy="692727"/>
              <a:chOff x="415925" y="285750"/>
              <a:chExt cx="755703" cy="692727"/>
            </a:xfrm>
          </p:grpSpPr>
          <p:sp>
            <p:nvSpPr>
              <p:cNvPr id="11" name="Rectangle 10"/>
              <p:cNvSpPr/>
              <p:nvPr/>
            </p:nvSpPr>
            <p:spPr>
              <a:xfrm>
                <a:off x="415925" y="285750"/>
                <a:ext cx="755703" cy="69272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571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black"/>
                  </a:solidFill>
                  <a:latin typeface="Aharoni" pitchFamily="2" charset="-79"/>
                  <a:cs typeface="Aharoni" pitchFamily="2" charset="-79"/>
                </a:endParaRPr>
              </a:p>
            </p:txBody>
          </p:sp>
          <p:sp>
            <p:nvSpPr>
              <p:cNvPr id="12" name="Rectangle 11"/>
              <p:cNvSpPr/>
              <p:nvPr/>
            </p:nvSpPr>
            <p:spPr>
              <a:xfrm>
                <a:off x="468744" y="324422"/>
                <a:ext cx="665567" cy="646331"/>
              </a:xfrm>
              <a:prstGeom prst="rect">
                <a:avLst/>
              </a:prstGeom>
            </p:spPr>
            <p:txBody>
              <a:bodyPr wrap="none">
                <a:spAutoFit/>
              </a:bodyPr>
              <a:lstStyle/>
              <a:p>
                <a:pPr algn="ctr"/>
                <a:r>
                  <a:rPr lang="en-US" sz="3600" dirty="0">
                    <a:ln w="12700">
                      <a:solidFill>
                        <a:prstClr val="black"/>
                      </a:solidFill>
                    </a:ln>
                    <a:solidFill>
                      <a:prstClr val="white"/>
                    </a:solidFill>
                    <a:latin typeface="Aharoni" pitchFamily="2" charset="-79"/>
                    <a:cs typeface="Aharoni" pitchFamily="2" charset="-79"/>
                  </a:rPr>
                  <a:t>Q.</a:t>
                </a:r>
              </a:p>
            </p:txBody>
          </p:sp>
        </p:grpSp>
        <p:sp>
          <p:nvSpPr>
            <p:cNvPr id="10" name="Rectangle 9"/>
            <p:cNvSpPr/>
            <p:nvPr/>
          </p:nvSpPr>
          <p:spPr>
            <a:xfrm>
              <a:off x="1193927" y="854106"/>
              <a:ext cx="7996728" cy="707886"/>
            </a:xfrm>
            <a:prstGeom prst="rect">
              <a:avLst/>
            </a:prstGeom>
          </p:spPr>
          <p:txBody>
            <a:bodyPr wrap="square">
              <a:spAutoFit/>
            </a:bodyPr>
            <a:lstStyle/>
            <a:p>
              <a:pPr>
                <a:tabLst>
                  <a:tab pos="266700" algn="ctr"/>
                  <a:tab pos="3200400" algn="l"/>
                </a:tabLst>
              </a:pP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From the given table, showing object distance and focal length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of three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concave mirrors, answer the following questions.</a:t>
              </a:r>
              <a:endParaRPr lang="en-US" sz="2000" b="1" dirty="0">
                <a:solidFill>
                  <a:schemeClr val="bg1"/>
                </a:solidFill>
                <a:effectLst>
                  <a:outerShdw blurRad="38100" dist="38100" dir="2700000" algn="tl">
                    <a:srgbClr val="000000">
                      <a:alpha val="43137"/>
                    </a:srgbClr>
                  </a:outerShdw>
                </a:effectLst>
                <a:latin typeface="Tw Cen MT" panose="020B0602020104020603" pitchFamily="34" charset="0"/>
              </a:endParaRPr>
            </a:p>
          </p:txBody>
        </p:sp>
      </p:grpSp>
      <p:sp>
        <p:nvSpPr>
          <p:cNvPr id="43" name="Rectangle 42"/>
          <p:cNvSpPr/>
          <p:nvPr/>
        </p:nvSpPr>
        <p:spPr>
          <a:xfrm>
            <a:off x="138988" y="3253085"/>
            <a:ext cx="788999" cy="461665"/>
          </a:xfrm>
          <a:prstGeom prst="rect">
            <a:avLst/>
          </a:prstGeom>
        </p:spPr>
        <p:txBody>
          <a:bodyPr wrap="none">
            <a:spAutoFit/>
          </a:bodyPr>
          <a:lstStyle/>
          <a:p>
            <a:pPr algn="ctr"/>
            <a:r>
              <a:rPr lang="en-US" sz="2400" dirty="0">
                <a:ln w="12700">
                  <a:solidFill>
                    <a:prstClr val="black"/>
                  </a:solidFill>
                </a:ln>
                <a:solidFill>
                  <a:schemeClr val="bg1"/>
                </a:solidFill>
                <a:latin typeface="Aharoni" pitchFamily="2" charset="-79"/>
                <a:cs typeface="Aharoni" pitchFamily="2" charset="-79"/>
              </a:rPr>
              <a:t>Ans.</a:t>
            </a:r>
          </a:p>
        </p:txBody>
      </p:sp>
      <p:sp>
        <p:nvSpPr>
          <p:cNvPr id="91" name="Rectangle 90"/>
          <p:cNvSpPr/>
          <p:nvPr/>
        </p:nvSpPr>
        <p:spPr>
          <a:xfrm>
            <a:off x="814750" y="3286376"/>
            <a:ext cx="7567249" cy="400110"/>
          </a:xfrm>
          <a:prstGeom prst="rect">
            <a:avLst/>
          </a:prstGeom>
        </p:spPr>
        <p:txBody>
          <a:bodyPr wrap="square">
            <a:spAutoFit/>
          </a:bodyPr>
          <a:lstStyle/>
          <a:p>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a:r>
            <a:r>
              <a:rPr lang="en-US" sz="2000" dirty="0" err="1"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The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mirror will form an image of same size as that of object </a:t>
            </a: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in case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3.</a:t>
            </a:r>
            <a:endParaRPr lang="en-IN"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sp>
        <p:nvSpPr>
          <p:cNvPr id="13" name="Rectangle 12"/>
          <p:cNvSpPr/>
          <p:nvPr/>
        </p:nvSpPr>
        <p:spPr>
          <a:xfrm>
            <a:off x="138988" y="2565105"/>
            <a:ext cx="8817170" cy="646331"/>
          </a:xfrm>
          <a:prstGeom prst="rect">
            <a:avLst/>
          </a:prstGeom>
        </p:spPr>
        <p:txBody>
          <a:bodyPr wrap="square">
            <a:spAutoFit/>
          </a:bodyPr>
          <a:lstStyle/>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a:r>
            <a:r>
              <a:rPr lang="en-US" dirty="0" err="1">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 Out of three, in which case, the mirror will form the </a:t>
            </a:r>
            <a:r>
              <a:rPr lang="en-US"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image having </a:t>
            </a:r>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same size as an object</a:t>
            </a:r>
            <a:r>
              <a:rPr lang="en-US" b="1"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a:t>
            </a:r>
          </a:p>
          <a:p>
            <a:r>
              <a:rPr lang="en-US"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(ii) Draw the ray diagram for Sr. No.(2)</a:t>
            </a:r>
            <a:endParaRPr lang="en-IN"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graphicFrame>
        <p:nvGraphicFramePr>
          <p:cNvPr id="2" name="Table 1"/>
          <p:cNvGraphicFramePr>
            <a:graphicFrameLocks noGrp="1"/>
          </p:cNvGraphicFramePr>
          <p:nvPr>
            <p:extLst>
              <p:ext uri="{D42A27DB-BD31-4B8C-83A1-F6EECF244321}">
                <p14:modId xmlns:p14="http://schemas.microsoft.com/office/powerpoint/2010/main" val="3214177807"/>
              </p:ext>
            </p:extLst>
          </p:nvPr>
        </p:nvGraphicFramePr>
        <p:xfrm>
          <a:off x="181428" y="1012190"/>
          <a:ext cx="6371772" cy="1483360"/>
        </p:xfrm>
        <a:graphic>
          <a:graphicData uri="http://schemas.openxmlformats.org/drawingml/2006/table">
            <a:tbl>
              <a:tblPr firstRow="1" bandRow="1">
                <a:tableStyleId>{5C22544A-7EE6-4342-B048-85BDC9FD1C3A}</a:tableStyleId>
              </a:tblPr>
              <a:tblGrid>
                <a:gridCol w="1342572">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370840">
                <a:tc>
                  <a:txBody>
                    <a:bodyPr/>
                    <a:lstStyle/>
                    <a:p>
                      <a:pPr algn="ctr"/>
                      <a:r>
                        <a:rPr lang="en-US" sz="1600" b="1" i="0" u="none" strike="noStrike" baseline="0" dirty="0" smtClean="0">
                          <a:latin typeface="Tw Cen MT" panose="020B0602020104020603" pitchFamily="34" charset="0"/>
                        </a:rPr>
                        <a:t>Sr. No. </a:t>
                      </a:r>
                      <a:endParaRPr lang="en-US" sz="1600" dirty="0">
                        <a:latin typeface="Tw Cen MT" panose="020B0602020104020603" pitchFamily="34" charset="0"/>
                      </a:endParaRPr>
                    </a:p>
                  </a:txBody>
                  <a:tcPr>
                    <a:solidFill>
                      <a:srgbClr val="00206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u="none" strike="noStrike" baseline="0" dirty="0" smtClean="0">
                          <a:latin typeface="Tw Cen MT" panose="020B0602020104020603" pitchFamily="34" charset="0"/>
                        </a:rPr>
                        <a:t>Object distance (cm)</a:t>
                      </a:r>
                      <a:endParaRPr lang="en-US" sz="1600" dirty="0">
                        <a:latin typeface="Tw Cen MT" panose="020B0602020104020603" pitchFamily="34" charset="0"/>
                      </a:endParaRPr>
                    </a:p>
                  </a:txBody>
                  <a:tcPr>
                    <a:solidFill>
                      <a:srgbClr val="00206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u="none" strike="noStrike" baseline="0" dirty="0" smtClean="0">
                          <a:latin typeface="Tw Cen MT" panose="020B0602020104020603" pitchFamily="34" charset="0"/>
                        </a:rPr>
                        <a:t>Focal length (cm)</a:t>
                      </a:r>
                      <a:endParaRPr lang="en-US" sz="1600" dirty="0" smtClean="0">
                        <a:latin typeface="Tw Cen MT" panose="020B0602020104020603" pitchFamily="34" charset="0"/>
                      </a:endParaRPr>
                    </a:p>
                  </a:txBody>
                  <a:tcPr>
                    <a:solidFill>
                      <a:srgbClr val="002060"/>
                    </a:solidFill>
                  </a:tcPr>
                </a:tc>
                <a:extLst>
                  <a:ext uri="{0D108BD9-81ED-4DB2-BD59-A6C34878D82A}">
                    <a16:rowId xmlns:a16="http://schemas.microsoft.com/office/drawing/2014/main" val="10000"/>
                  </a:ext>
                </a:extLst>
              </a:tr>
              <a:tr h="370840">
                <a:tc>
                  <a:txBody>
                    <a:bodyPr/>
                    <a:lstStyle/>
                    <a:p>
                      <a:pPr algn="ctr"/>
                      <a:r>
                        <a:rPr lang="en-US" b="1" dirty="0" smtClean="0">
                          <a:solidFill>
                            <a:schemeClr val="bg1"/>
                          </a:solidFill>
                        </a:rPr>
                        <a:t>1</a:t>
                      </a:r>
                      <a:endParaRPr lang="en-US" b="1" dirty="0">
                        <a:solidFill>
                          <a:schemeClr val="bg1"/>
                        </a:solidFill>
                      </a:endParaRPr>
                    </a:p>
                  </a:txBody>
                  <a:tcPr>
                    <a:solidFill>
                      <a:srgbClr val="002060"/>
                    </a:solidFill>
                  </a:tcPr>
                </a:tc>
                <a:tc>
                  <a:txBody>
                    <a:bodyPr/>
                    <a:lstStyle/>
                    <a:p>
                      <a:pPr algn="ctr"/>
                      <a:r>
                        <a:rPr lang="en-US" b="1" dirty="0" smtClean="0">
                          <a:solidFill>
                            <a:schemeClr val="bg1"/>
                          </a:solidFill>
                        </a:rPr>
                        <a:t>30</a:t>
                      </a:r>
                      <a:endParaRPr lang="en-US" b="1" dirty="0">
                        <a:solidFill>
                          <a:schemeClr val="bg1"/>
                        </a:solidFill>
                      </a:endParaRPr>
                    </a:p>
                  </a:txBody>
                  <a:tcPr>
                    <a:solidFill>
                      <a:srgbClr val="002060"/>
                    </a:solidFill>
                  </a:tcPr>
                </a:tc>
                <a:tc>
                  <a:txBody>
                    <a:bodyPr/>
                    <a:lstStyle/>
                    <a:p>
                      <a:pPr algn="ctr"/>
                      <a:r>
                        <a:rPr lang="en-US" b="1" dirty="0" smtClean="0">
                          <a:solidFill>
                            <a:schemeClr val="bg1"/>
                          </a:solidFill>
                        </a:rPr>
                        <a:t>20</a:t>
                      </a:r>
                      <a:endParaRPr lang="en-US" b="1" dirty="0">
                        <a:solidFill>
                          <a:schemeClr val="bg1"/>
                        </a:solidFill>
                      </a:endParaRPr>
                    </a:p>
                  </a:txBody>
                  <a:tcPr>
                    <a:solidFill>
                      <a:srgbClr val="002060"/>
                    </a:solidFill>
                  </a:tcPr>
                </a:tc>
                <a:extLst>
                  <a:ext uri="{0D108BD9-81ED-4DB2-BD59-A6C34878D82A}">
                    <a16:rowId xmlns:a16="http://schemas.microsoft.com/office/drawing/2014/main" val="10001"/>
                  </a:ext>
                </a:extLst>
              </a:tr>
              <a:tr h="370840">
                <a:tc>
                  <a:txBody>
                    <a:bodyPr/>
                    <a:lstStyle/>
                    <a:p>
                      <a:pPr algn="ctr"/>
                      <a:r>
                        <a:rPr lang="en-US" b="1" dirty="0" smtClean="0">
                          <a:solidFill>
                            <a:schemeClr val="bg1"/>
                          </a:solidFill>
                        </a:rPr>
                        <a:t>2</a:t>
                      </a:r>
                      <a:endParaRPr lang="en-US" b="1" dirty="0">
                        <a:solidFill>
                          <a:schemeClr val="bg1"/>
                        </a:solidFill>
                      </a:endParaRPr>
                    </a:p>
                  </a:txBody>
                  <a:tcPr>
                    <a:solidFill>
                      <a:srgbClr val="002060"/>
                    </a:solidFill>
                  </a:tcPr>
                </a:tc>
                <a:tc>
                  <a:txBody>
                    <a:bodyPr/>
                    <a:lstStyle/>
                    <a:p>
                      <a:pPr algn="ctr"/>
                      <a:r>
                        <a:rPr lang="en-US" b="1" dirty="0" smtClean="0">
                          <a:solidFill>
                            <a:schemeClr val="bg1"/>
                          </a:solidFill>
                        </a:rPr>
                        <a:t>10</a:t>
                      </a:r>
                      <a:endParaRPr lang="en-US" b="1" dirty="0">
                        <a:solidFill>
                          <a:schemeClr val="bg1"/>
                        </a:solidFill>
                      </a:endParaRPr>
                    </a:p>
                  </a:txBody>
                  <a:tcPr>
                    <a:solidFill>
                      <a:srgbClr val="002060"/>
                    </a:solidFill>
                  </a:tcPr>
                </a:tc>
                <a:tc>
                  <a:txBody>
                    <a:bodyPr/>
                    <a:lstStyle/>
                    <a:p>
                      <a:pPr algn="ctr"/>
                      <a:r>
                        <a:rPr lang="en-US" b="1" dirty="0" smtClean="0">
                          <a:solidFill>
                            <a:schemeClr val="bg1"/>
                          </a:solidFill>
                        </a:rPr>
                        <a:t>15</a:t>
                      </a:r>
                      <a:endParaRPr lang="en-US" b="1" dirty="0">
                        <a:solidFill>
                          <a:schemeClr val="bg1"/>
                        </a:solidFill>
                      </a:endParaRPr>
                    </a:p>
                  </a:txBody>
                  <a:tcPr>
                    <a:solidFill>
                      <a:srgbClr val="002060"/>
                    </a:solidFill>
                  </a:tcPr>
                </a:tc>
                <a:extLst>
                  <a:ext uri="{0D108BD9-81ED-4DB2-BD59-A6C34878D82A}">
                    <a16:rowId xmlns:a16="http://schemas.microsoft.com/office/drawing/2014/main" val="10002"/>
                  </a:ext>
                </a:extLst>
              </a:tr>
              <a:tr h="370840">
                <a:tc>
                  <a:txBody>
                    <a:bodyPr/>
                    <a:lstStyle/>
                    <a:p>
                      <a:pPr algn="ctr"/>
                      <a:r>
                        <a:rPr lang="en-US" b="1" dirty="0" smtClean="0">
                          <a:solidFill>
                            <a:schemeClr val="bg1"/>
                          </a:solidFill>
                        </a:rPr>
                        <a:t>3</a:t>
                      </a:r>
                      <a:endParaRPr lang="en-US" b="1" dirty="0">
                        <a:solidFill>
                          <a:schemeClr val="bg1"/>
                        </a:solidFill>
                      </a:endParaRPr>
                    </a:p>
                  </a:txBody>
                  <a:tcPr>
                    <a:solidFill>
                      <a:srgbClr val="002060"/>
                    </a:solidFill>
                  </a:tcPr>
                </a:tc>
                <a:tc>
                  <a:txBody>
                    <a:bodyPr/>
                    <a:lstStyle/>
                    <a:p>
                      <a:pPr algn="ctr"/>
                      <a:r>
                        <a:rPr lang="en-US" b="1" dirty="0" smtClean="0">
                          <a:solidFill>
                            <a:schemeClr val="bg1"/>
                          </a:solidFill>
                        </a:rPr>
                        <a:t>20</a:t>
                      </a:r>
                      <a:endParaRPr lang="en-US" b="1" dirty="0">
                        <a:solidFill>
                          <a:schemeClr val="bg1"/>
                        </a:solidFill>
                      </a:endParaRPr>
                    </a:p>
                  </a:txBody>
                  <a:tcPr>
                    <a:solidFill>
                      <a:srgbClr val="002060"/>
                    </a:solidFill>
                  </a:tcPr>
                </a:tc>
                <a:tc>
                  <a:txBody>
                    <a:bodyPr/>
                    <a:lstStyle/>
                    <a:p>
                      <a:pPr algn="ctr"/>
                      <a:r>
                        <a:rPr lang="en-US" b="1" dirty="0" smtClean="0">
                          <a:solidFill>
                            <a:schemeClr val="bg1"/>
                          </a:solidFill>
                        </a:rPr>
                        <a:t>10</a:t>
                      </a:r>
                      <a:endParaRPr lang="en-US" b="1" dirty="0">
                        <a:solidFill>
                          <a:schemeClr val="bg1"/>
                        </a:solidFill>
                      </a:endParaRPr>
                    </a:p>
                  </a:txBody>
                  <a:tcPr>
                    <a:solidFill>
                      <a:srgbClr val="002060"/>
                    </a:solidFill>
                  </a:tcPr>
                </a:tc>
                <a:extLst>
                  <a:ext uri="{0D108BD9-81ED-4DB2-BD59-A6C34878D82A}">
                    <a16:rowId xmlns:a16="http://schemas.microsoft.com/office/drawing/2014/main" val="10003"/>
                  </a:ext>
                </a:extLst>
              </a:tr>
            </a:tbl>
          </a:graphicData>
        </a:graphic>
      </p:graphicFrame>
      <p:grpSp>
        <p:nvGrpSpPr>
          <p:cNvPr id="3" name="Group 2"/>
          <p:cNvGrpSpPr/>
          <p:nvPr/>
        </p:nvGrpSpPr>
        <p:grpSpPr>
          <a:xfrm>
            <a:off x="828388" y="3719101"/>
            <a:ext cx="3191162" cy="1291049"/>
            <a:chOff x="828388" y="3719101"/>
            <a:chExt cx="3191162" cy="1291049"/>
          </a:xfrm>
        </p:grpSpPr>
        <p:pic>
          <p:nvPicPr>
            <p:cNvPr id="307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0357" t="47024" r="34643" b="26488"/>
            <a:stretch/>
          </p:blipFill>
          <p:spPr bwMode="auto">
            <a:xfrm>
              <a:off x="1299287" y="3729180"/>
              <a:ext cx="2720263" cy="1280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828388" y="3719101"/>
              <a:ext cx="470899" cy="400110"/>
            </a:xfrm>
            <a:prstGeom prst="rect">
              <a:avLst/>
            </a:prstGeom>
          </p:spPr>
          <p:txBody>
            <a:bodyPr wrap="square">
              <a:spAutoFit/>
            </a:bodyPr>
            <a:lstStyle/>
            <a:p>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rPr>
                <a:t>(ii)</a:t>
              </a:r>
              <a:endParaRPr lang="en-IN" sz="2000" dirty="0">
                <a:solidFill>
                  <a:schemeClr val="bg1"/>
                </a:solidFill>
                <a:effectLst>
                  <a:outerShdw blurRad="38100" dist="38100" dir="2700000" algn="tl">
                    <a:srgbClr val="000000">
                      <a:alpha val="43137"/>
                    </a:srgbClr>
                  </a:outerShdw>
                </a:effectLst>
                <a:latin typeface="Tw Cen MT" panose="020B0602020104020603" pitchFamily="34" charset="0"/>
                <a:cs typeface="Narkisim" pitchFamily="34" charset="-79"/>
              </a:endParaRPr>
            </a:p>
          </p:txBody>
        </p:sp>
      </p:grpSp>
    </p:spTree>
    <p:extLst>
      <p:ext uri="{BB962C8B-B14F-4D97-AF65-F5344CB8AC3E}">
        <p14:creationId xmlns:p14="http://schemas.microsoft.com/office/powerpoint/2010/main" val="46421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wipe(left)">
                                      <p:cBhvr>
                                        <p:cTn id="23" dur="500"/>
                                        <p:tgtEl>
                                          <p:spTgt spid="9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 drive\MJ WORK\Pooja mam (physics)\ICSE (X)\FORCE\Raw\blue-white-gradient-Blue-gradient-HD-1920x1080-wallpaper-wp6003707.png_.jpg"/>
          <p:cNvPicPr>
            <a:picLocks noChangeAspect="1" noChangeArrowheads="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02433" y="-57323"/>
            <a:ext cx="9350455" cy="52597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93258" y="-11847"/>
            <a:ext cx="4157485" cy="984885"/>
          </a:xfrm>
          <a:prstGeom prst="rect">
            <a:avLst/>
          </a:prstGeom>
          <a:noFill/>
        </p:spPr>
        <p:txBody>
          <a:bodyPr wrap="none" rtlCol="0">
            <a:spAutoFit/>
          </a:bodyPr>
          <a:lstStyle/>
          <a:p>
            <a:pPr algn="ctr"/>
            <a:r>
              <a:rPr lang="en-US" sz="2800" dirty="0" smtClean="0">
                <a:solidFill>
                  <a:schemeClr val="bg1"/>
                </a:solidFill>
                <a:effectLst>
                  <a:outerShdw blurRad="38100" dist="38100" dir="2700000" algn="tl">
                    <a:srgbClr val="000000"/>
                  </a:outerShdw>
                </a:effectLst>
                <a:latin typeface="Tw Cen MT" panose="020B0602020104020603" pitchFamily="34" charset="0"/>
              </a:rPr>
              <a:t>USES OF A </a:t>
            </a:r>
          </a:p>
          <a:p>
            <a:pPr algn="ctr">
              <a:lnSpc>
                <a:spcPts val="3600"/>
              </a:lnSpc>
            </a:pPr>
            <a:r>
              <a:rPr lang="en-US" sz="4000" dirty="0" smtClean="0">
                <a:solidFill>
                  <a:schemeClr val="bg1"/>
                </a:solidFill>
                <a:effectLst>
                  <a:outerShdw blurRad="38100" dist="38100" dir="2700000" algn="tl">
                    <a:srgbClr val="000000"/>
                  </a:outerShdw>
                </a:effectLst>
                <a:latin typeface="Tw Cen MT" panose="020B0602020104020603" pitchFamily="34" charset="0"/>
              </a:rPr>
              <a:t>CONCAVE MIRROR</a:t>
            </a:r>
            <a:endParaRPr lang="en-US" sz="4000" dirty="0">
              <a:solidFill>
                <a:schemeClr val="bg1"/>
              </a:solidFill>
              <a:effectLst>
                <a:outerShdw blurRad="38100" dist="38100" dir="2700000" algn="tl">
                  <a:srgbClr val="000000"/>
                </a:outerShdw>
              </a:effectLst>
              <a:latin typeface="Tw Cen MT" panose="020B0602020104020603" pitchFamily="34" charset="0"/>
            </a:endParaRPr>
          </a:p>
        </p:txBody>
      </p:sp>
      <p:sp>
        <p:nvSpPr>
          <p:cNvPr id="4" name="Rectangle 3"/>
          <p:cNvSpPr/>
          <p:nvPr/>
        </p:nvSpPr>
        <p:spPr>
          <a:xfrm>
            <a:off x="152400" y="903998"/>
            <a:ext cx="8839200" cy="767967"/>
          </a:xfrm>
          <a:prstGeom prst="rect">
            <a:avLst/>
          </a:prstGeom>
        </p:spPr>
        <p:txBody>
          <a:bodyPr wrap="square">
            <a:spAutoFit/>
          </a:bodyPr>
          <a:lstStyle/>
          <a:p>
            <a:pPr>
              <a:lnSpc>
                <a:spcPts val="2600"/>
              </a:lnSpc>
            </a:pP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1. Concave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mirrors are commonly used in torches, search – </a:t>
            </a:r>
            <a:r>
              <a:rPr lang="en-US" sz="2800" dirty="0">
                <a:solidFill>
                  <a:srgbClr val="FFC000"/>
                </a:solidFill>
                <a:effectLst>
                  <a:outerShdw blurRad="38100" dist="38100" dir="2700000" algn="tl">
                    <a:srgbClr val="000000">
                      <a:alpha val="43137"/>
                    </a:srgbClr>
                  </a:outerShdw>
                </a:effectLst>
                <a:latin typeface="Tw Cen MT" panose="020B0602020104020603" pitchFamily="34" charset="0"/>
              </a:rPr>
              <a:t>lights and vehicles headlights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to get powerful parallel beams of light. </a:t>
            </a:r>
          </a:p>
        </p:txBody>
      </p:sp>
      <p:sp>
        <p:nvSpPr>
          <p:cNvPr id="5" name="Rectangle 4"/>
          <p:cNvSpPr/>
          <p:nvPr/>
        </p:nvSpPr>
        <p:spPr>
          <a:xfrm>
            <a:off x="152400" y="1695926"/>
            <a:ext cx="8839200" cy="759182"/>
          </a:xfrm>
          <a:prstGeom prst="rect">
            <a:avLst/>
          </a:prstGeom>
        </p:spPr>
        <p:txBody>
          <a:bodyPr wrap="square">
            <a:spAutoFit/>
          </a:bodyPr>
          <a:lstStyle/>
          <a:p>
            <a:pPr>
              <a:lnSpc>
                <a:spcPts val="2600"/>
              </a:lnSpc>
            </a:pPr>
            <a:r>
              <a:rPr lang="en-US" sz="2000" dirty="0" smtClean="0">
                <a:solidFill>
                  <a:schemeClr val="bg1"/>
                </a:solidFill>
                <a:effectLst>
                  <a:outerShdw blurRad="38100" dist="38100" dir="2700000" algn="tl">
                    <a:srgbClr val="000000">
                      <a:alpha val="43137"/>
                    </a:srgbClr>
                  </a:outerShdw>
                </a:effectLst>
                <a:latin typeface="Tw Cen MT" panose="020B0602020104020603" pitchFamily="34" charset="0"/>
              </a:rPr>
              <a:t>2. </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Concave mirrors are used as </a:t>
            </a:r>
            <a:r>
              <a:rPr lang="en-US" sz="2800" dirty="0">
                <a:solidFill>
                  <a:srgbClr val="FFC000"/>
                </a:solidFill>
                <a:effectLst>
                  <a:outerShdw blurRad="38100" dist="38100" dir="2700000" algn="tl">
                    <a:srgbClr val="000000">
                      <a:alpha val="43137"/>
                    </a:srgbClr>
                  </a:outerShdw>
                </a:effectLst>
                <a:latin typeface="Tw Cen MT" panose="020B0602020104020603" pitchFamily="34" charset="0"/>
              </a:rPr>
              <a:t>shaving mirrors</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  to see a larger image of the face.</a:t>
            </a:r>
          </a:p>
        </p:txBody>
      </p:sp>
      <p:sp>
        <p:nvSpPr>
          <p:cNvPr id="6" name="Rectangle 5"/>
          <p:cNvSpPr/>
          <p:nvPr/>
        </p:nvSpPr>
        <p:spPr>
          <a:xfrm>
            <a:off x="152400" y="2479069"/>
            <a:ext cx="8839200" cy="425758"/>
          </a:xfrm>
          <a:prstGeom prst="rect">
            <a:avLst/>
          </a:prstGeom>
        </p:spPr>
        <p:txBody>
          <a:bodyPr wrap="square">
            <a:spAutoFit/>
          </a:bodyPr>
          <a:lstStyle/>
          <a:p>
            <a:pPr>
              <a:lnSpc>
                <a:spcPts val="2600"/>
              </a:lnSpc>
            </a:pP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3. The </a:t>
            </a:r>
            <a:r>
              <a:rPr lang="en-US" sz="2800" dirty="0">
                <a:solidFill>
                  <a:srgbClr val="FFC000"/>
                </a:solidFill>
                <a:effectLst>
                  <a:outerShdw blurRad="38100" dist="38100" dir="2700000" algn="tl">
                    <a:srgbClr val="000000">
                      <a:alpha val="43137"/>
                    </a:srgbClr>
                  </a:outerShdw>
                </a:effectLst>
                <a:latin typeface="Tw Cen MT" panose="020B0602020104020603" pitchFamily="34" charset="0"/>
              </a:rPr>
              <a:t>dentists</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 used concave mirrors to </a:t>
            </a:r>
            <a:r>
              <a:rPr lang="en-US" sz="2800" dirty="0">
                <a:solidFill>
                  <a:srgbClr val="FFC000"/>
                </a:solidFill>
                <a:effectLst>
                  <a:outerShdw blurRad="38100" dist="38100" dir="2700000" algn="tl">
                    <a:srgbClr val="000000">
                      <a:alpha val="43137"/>
                    </a:srgbClr>
                  </a:outerShdw>
                </a:effectLst>
                <a:latin typeface="Tw Cen MT" panose="020B0602020104020603" pitchFamily="34" charset="0"/>
              </a:rPr>
              <a:t>see large images of the teeth</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a:t>
            </a:r>
          </a:p>
        </p:txBody>
      </p:sp>
      <p:sp>
        <p:nvSpPr>
          <p:cNvPr id="7" name="Rectangle 6"/>
          <p:cNvSpPr/>
          <p:nvPr/>
        </p:nvSpPr>
        <p:spPr>
          <a:xfrm>
            <a:off x="152400" y="2928788"/>
            <a:ext cx="8839200" cy="781176"/>
          </a:xfrm>
          <a:prstGeom prst="rect">
            <a:avLst/>
          </a:prstGeom>
        </p:spPr>
        <p:txBody>
          <a:bodyPr wrap="square">
            <a:spAutoFit/>
          </a:bodyPr>
          <a:lstStyle/>
          <a:p>
            <a:pPr>
              <a:lnSpc>
                <a:spcPts val="2600"/>
              </a:lnSpc>
            </a:pP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4. Large concave mirrors are used to concentrate sunlight to produce heat in </a:t>
            </a:r>
            <a:r>
              <a:rPr lang="en-US" sz="2800" dirty="0">
                <a:solidFill>
                  <a:srgbClr val="FFC000"/>
                </a:solidFill>
                <a:effectLst>
                  <a:outerShdw blurRad="38100" dist="38100" dir="2700000" algn="tl">
                    <a:srgbClr val="000000">
                      <a:alpha val="43137"/>
                    </a:srgbClr>
                  </a:outerShdw>
                </a:effectLst>
                <a:latin typeface="Tw Cen MT" panose="020B0602020104020603" pitchFamily="34" charset="0"/>
              </a:rPr>
              <a:t>solar furnaces.</a:t>
            </a:r>
          </a:p>
        </p:txBody>
      </p:sp>
      <p:sp>
        <p:nvSpPr>
          <p:cNvPr id="8" name="Rectangle 7"/>
          <p:cNvSpPr/>
          <p:nvPr/>
        </p:nvSpPr>
        <p:spPr>
          <a:xfrm>
            <a:off x="152400" y="3733926"/>
            <a:ext cx="8839200" cy="977191"/>
          </a:xfrm>
          <a:prstGeom prst="rect">
            <a:avLst/>
          </a:prstGeom>
        </p:spPr>
        <p:txBody>
          <a:bodyPr wrap="square">
            <a:spAutoFit/>
          </a:bodyPr>
          <a:lstStyle/>
          <a:p>
            <a:pPr>
              <a:lnSpc>
                <a:spcPts val="2300"/>
              </a:lnSpc>
            </a:pP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5. Concave mirrors are used in </a:t>
            </a:r>
            <a:r>
              <a:rPr lang="en-US" sz="2800" dirty="0">
                <a:solidFill>
                  <a:srgbClr val="FFC000"/>
                </a:solidFill>
                <a:effectLst>
                  <a:outerShdw blurRad="38100" dist="38100" dir="2700000" algn="tl">
                    <a:srgbClr val="000000">
                      <a:alpha val="43137"/>
                    </a:srgbClr>
                  </a:outerShdw>
                </a:effectLst>
                <a:latin typeface="Tw Cen MT" panose="020B0602020104020603" pitchFamily="34" charset="0"/>
              </a:rPr>
              <a:t>doctor’s head mirror</a:t>
            </a:r>
            <a:r>
              <a:rPr lang="en-US" sz="2000" dirty="0">
                <a:solidFill>
                  <a:schemeClr val="bg1"/>
                </a:solidFill>
                <a:effectLst>
                  <a:outerShdw blurRad="38100" dist="38100" dir="2700000" algn="tl">
                    <a:srgbClr val="000000">
                      <a:alpha val="43137"/>
                    </a:srgbClr>
                  </a:outerShdw>
                </a:effectLst>
                <a:latin typeface="Tw Cen MT" panose="020B0602020104020603" pitchFamily="34" charset="0"/>
              </a:rPr>
              <a:t> to concentrate the light beam on a small area of the body part such as nose, throat, ear, teeth, to be examined</a:t>
            </a:r>
          </a:p>
        </p:txBody>
      </p:sp>
    </p:spTree>
    <p:extLst>
      <p:ext uri="{BB962C8B-B14F-4D97-AF65-F5344CB8AC3E}">
        <p14:creationId xmlns:p14="http://schemas.microsoft.com/office/powerpoint/2010/main" val="296245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p:cNvSpPr/>
          <p:nvPr/>
        </p:nvSpPr>
        <p:spPr>
          <a:xfrm>
            <a:off x="3137027" y="267606"/>
            <a:ext cx="3099503" cy="476726"/>
          </a:xfrm>
          <a:prstGeom prst="roundRect">
            <a:avLst/>
          </a:prstGeom>
          <a:solidFill>
            <a:srgbClr val="CCFF33"/>
          </a:solidFill>
          <a:ln>
            <a:solidFill>
              <a:schemeClr val="tx1"/>
            </a:solidFill>
          </a:ln>
          <a:effectLst>
            <a:outerShdw blurRad="44450" dist="27940" dir="5400000" algn="ctr">
              <a:srgbClr val="000000">
                <a:alpha val="32000"/>
              </a:srgbClr>
            </a:outerShdw>
          </a:effectLst>
        </p:spPr>
        <p:txBody>
          <a:bodyPr wrap="none">
            <a:spAutoFit/>
          </a:bodyPr>
          <a:lstStyle/>
          <a:p>
            <a:pPr algn="ctr"/>
            <a:r>
              <a:rPr lang="en-US" sz="2200" b="1" dirty="0">
                <a:latin typeface="+mj-lt"/>
              </a:rPr>
              <a:t>Uses of a concave mirror</a:t>
            </a:r>
          </a:p>
        </p:txBody>
      </p:sp>
      <p:grpSp>
        <p:nvGrpSpPr>
          <p:cNvPr id="28" name="Group 27"/>
          <p:cNvGrpSpPr/>
          <p:nvPr/>
        </p:nvGrpSpPr>
        <p:grpSpPr>
          <a:xfrm>
            <a:off x="555172" y="793750"/>
            <a:ext cx="8077200" cy="720586"/>
            <a:chOff x="555172" y="793750"/>
            <a:chExt cx="8077200" cy="720586"/>
          </a:xfrm>
        </p:grpSpPr>
        <p:sp>
          <p:nvSpPr>
            <p:cNvPr id="8" name="Rounded Rectangle 7"/>
            <p:cNvSpPr/>
            <p:nvPr/>
          </p:nvSpPr>
          <p:spPr>
            <a:xfrm>
              <a:off x="555172" y="793750"/>
              <a:ext cx="8077200" cy="707886"/>
            </a:xfrm>
            <a:prstGeom prst="roundRect">
              <a:avLst/>
            </a:prstGeom>
            <a:solidFill>
              <a:srgbClr val="66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3600" y="806450"/>
              <a:ext cx="7420428" cy="707886"/>
            </a:xfrm>
            <a:prstGeom prst="rect">
              <a:avLst/>
            </a:prstGeom>
          </p:spPr>
          <p:txBody>
            <a:bodyPr wrap="square">
              <a:spAutoFit/>
            </a:bodyPr>
            <a:lstStyle/>
            <a:p>
              <a:r>
                <a:rPr lang="en-US" sz="2000" b="1" dirty="0" smtClean="0">
                  <a:latin typeface="+mj-lt"/>
                </a:rPr>
                <a:t>Concave </a:t>
              </a:r>
              <a:r>
                <a:rPr lang="en-US" sz="2000" b="1" dirty="0">
                  <a:latin typeface="+mj-lt"/>
                </a:rPr>
                <a:t>m</a:t>
              </a:r>
              <a:r>
                <a:rPr lang="en-US" sz="2000" b="1" dirty="0" smtClean="0">
                  <a:latin typeface="+mj-lt"/>
                </a:rPr>
                <a:t>irrors are commonly used in torches, search – lights and vehicles headlights to get powerful parallel beams of light. </a:t>
              </a:r>
              <a:endParaRPr lang="en-US" sz="2000" b="1" dirty="0">
                <a:latin typeface="+mj-lt"/>
              </a:endParaRPr>
            </a:p>
          </p:txBody>
        </p:sp>
      </p:grpSp>
      <p:grpSp>
        <p:nvGrpSpPr>
          <p:cNvPr id="29" name="Group 28"/>
          <p:cNvGrpSpPr/>
          <p:nvPr/>
        </p:nvGrpSpPr>
        <p:grpSpPr>
          <a:xfrm>
            <a:off x="563254" y="1584464"/>
            <a:ext cx="8077200" cy="724812"/>
            <a:chOff x="563254" y="1584464"/>
            <a:chExt cx="8077200" cy="724812"/>
          </a:xfrm>
        </p:grpSpPr>
        <p:sp>
          <p:nvSpPr>
            <p:cNvPr id="12" name="Rounded Rectangle 11"/>
            <p:cNvSpPr/>
            <p:nvPr/>
          </p:nvSpPr>
          <p:spPr>
            <a:xfrm>
              <a:off x="563254" y="1584464"/>
              <a:ext cx="8077200" cy="707886"/>
            </a:xfrm>
            <a:prstGeom prst="roundRect">
              <a:avLst/>
            </a:prstGeom>
            <a:solidFill>
              <a:srgbClr val="66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63600" y="1601390"/>
              <a:ext cx="7424928" cy="707886"/>
            </a:xfrm>
            <a:prstGeom prst="rect">
              <a:avLst/>
            </a:prstGeom>
          </p:spPr>
          <p:txBody>
            <a:bodyPr wrap="square">
              <a:spAutoFit/>
            </a:bodyPr>
            <a:lstStyle/>
            <a:p>
              <a:r>
                <a:rPr lang="en-US" sz="2000" b="1" dirty="0" smtClean="0">
                  <a:latin typeface="+mj-lt"/>
                </a:rPr>
                <a:t>Concave </a:t>
              </a:r>
              <a:r>
                <a:rPr lang="en-US" sz="2000" b="1" dirty="0">
                  <a:latin typeface="+mj-lt"/>
                </a:rPr>
                <a:t>m</a:t>
              </a:r>
              <a:r>
                <a:rPr lang="en-US" sz="2000" b="1" dirty="0" smtClean="0">
                  <a:latin typeface="+mj-lt"/>
                </a:rPr>
                <a:t>irrors are used as </a:t>
              </a:r>
              <a:r>
                <a:rPr lang="en-US" sz="2000" b="1" dirty="0" smtClean="0">
                  <a:solidFill>
                    <a:srgbClr val="0000FF"/>
                  </a:solidFill>
                  <a:latin typeface="+mj-lt"/>
                </a:rPr>
                <a:t>shaving mirrors  </a:t>
              </a:r>
              <a:r>
                <a:rPr lang="en-US" sz="2000" b="1" dirty="0" smtClean="0">
                  <a:latin typeface="+mj-lt"/>
                </a:rPr>
                <a:t>to see a larger image of the face.</a:t>
              </a:r>
              <a:endParaRPr lang="en-US" sz="2000" b="1" dirty="0">
                <a:latin typeface="+mj-lt"/>
              </a:endParaRPr>
            </a:p>
          </p:txBody>
        </p:sp>
      </p:grpSp>
      <p:grpSp>
        <p:nvGrpSpPr>
          <p:cNvPr id="30" name="Group 29"/>
          <p:cNvGrpSpPr/>
          <p:nvPr/>
        </p:nvGrpSpPr>
        <p:grpSpPr>
          <a:xfrm>
            <a:off x="575954" y="2467937"/>
            <a:ext cx="8077200" cy="439541"/>
            <a:chOff x="575954" y="2467937"/>
            <a:chExt cx="8077200" cy="439541"/>
          </a:xfrm>
        </p:grpSpPr>
        <p:sp>
          <p:nvSpPr>
            <p:cNvPr id="16" name="Rounded Rectangle 15"/>
            <p:cNvSpPr/>
            <p:nvPr/>
          </p:nvSpPr>
          <p:spPr>
            <a:xfrm>
              <a:off x="575954" y="2467937"/>
              <a:ext cx="8077200" cy="439541"/>
            </a:xfrm>
            <a:prstGeom prst="roundRect">
              <a:avLst/>
            </a:prstGeom>
            <a:solidFill>
              <a:srgbClr val="66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63600" y="2501840"/>
              <a:ext cx="7424928" cy="400110"/>
            </a:xfrm>
            <a:prstGeom prst="rect">
              <a:avLst/>
            </a:prstGeom>
          </p:spPr>
          <p:txBody>
            <a:bodyPr wrap="square">
              <a:spAutoFit/>
            </a:bodyPr>
            <a:lstStyle/>
            <a:p>
              <a:r>
                <a:rPr lang="en-US" sz="2000" b="1" dirty="0" smtClean="0">
                  <a:latin typeface="+mj-lt"/>
                </a:rPr>
                <a:t>The </a:t>
              </a:r>
              <a:r>
                <a:rPr lang="en-US" sz="2000" b="1" dirty="0" smtClean="0">
                  <a:solidFill>
                    <a:srgbClr val="0000FF"/>
                  </a:solidFill>
                  <a:latin typeface="+mj-lt"/>
                </a:rPr>
                <a:t>dentists</a:t>
              </a:r>
              <a:r>
                <a:rPr lang="en-US" sz="2000" b="1" dirty="0" smtClean="0">
                  <a:latin typeface="+mj-lt"/>
                </a:rPr>
                <a:t> used concave mirrors to </a:t>
              </a:r>
              <a:r>
                <a:rPr lang="en-US" sz="2000" b="1" dirty="0" smtClean="0">
                  <a:solidFill>
                    <a:srgbClr val="0000FF"/>
                  </a:solidFill>
                  <a:latin typeface="+mj-lt"/>
                </a:rPr>
                <a:t>see large images of the teeth</a:t>
              </a:r>
              <a:r>
                <a:rPr lang="en-US" sz="2000" b="1" dirty="0" smtClean="0">
                  <a:latin typeface="+mj-lt"/>
                </a:rPr>
                <a:t>.</a:t>
              </a:r>
              <a:endParaRPr lang="en-US" sz="2000" b="1" dirty="0">
                <a:latin typeface="+mj-lt"/>
              </a:endParaRPr>
            </a:p>
          </p:txBody>
        </p:sp>
      </p:grpSp>
      <p:grpSp>
        <p:nvGrpSpPr>
          <p:cNvPr id="31" name="Group 30"/>
          <p:cNvGrpSpPr/>
          <p:nvPr/>
        </p:nvGrpSpPr>
        <p:grpSpPr>
          <a:xfrm>
            <a:off x="563254" y="3083064"/>
            <a:ext cx="8077200" cy="720586"/>
            <a:chOff x="563254" y="3083064"/>
            <a:chExt cx="8077200" cy="720586"/>
          </a:xfrm>
        </p:grpSpPr>
        <p:sp>
          <p:nvSpPr>
            <p:cNvPr id="20" name="Rounded Rectangle 19"/>
            <p:cNvSpPr/>
            <p:nvPr/>
          </p:nvSpPr>
          <p:spPr>
            <a:xfrm>
              <a:off x="563254" y="3083064"/>
              <a:ext cx="8077200" cy="707886"/>
            </a:xfrm>
            <a:prstGeom prst="roundRect">
              <a:avLst/>
            </a:prstGeom>
            <a:solidFill>
              <a:srgbClr val="66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3600" y="3095764"/>
              <a:ext cx="7420428" cy="707886"/>
            </a:xfrm>
            <a:prstGeom prst="rect">
              <a:avLst/>
            </a:prstGeom>
          </p:spPr>
          <p:txBody>
            <a:bodyPr wrap="square">
              <a:spAutoFit/>
            </a:bodyPr>
            <a:lstStyle/>
            <a:p>
              <a:r>
                <a:rPr lang="en-US" sz="2000" b="1" dirty="0" smtClean="0">
                  <a:latin typeface="+mj-lt"/>
                </a:rPr>
                <a:t>Large concave mirrors are used to concentrate sunlight to produce heat in</a:t>
              </a:r>
              <a:r>
                <a:rPr lang="en-US" sz="2000" b="1" dirty="0" smtClean="0">
                  <a:solidFill>
                    <a:srgbClr val="0000FF"/>
                  </a:solidFill>
                  <a:latin typeface="+mj-lt"/>
                </a:rPr>
                <a:t> solar furnaces</a:t>
              </a:r>
              <a:r>
                <a:rPr lang="en-US" sz="2000" b="1" dirty="0" smtClean="0">
                  <a:latin typeface="+mj-lt"/>
                </a:rPr>
                <a:t>.</a:t>
              </a:r>
              <a:endParaRPr lang="en-US" sz="2000" b="1" dirty="0">
                <a:latin typeface="+mj-lt"/>
              </a:endParaRPr>
            </a:p>
          </p:txBody>
        </p:sp>
      </p:grpSp>
      <p:grpSp>
        <p:nvGrpSpPr>
          <p:cNvPr id="1024" name="Group 1023"/>
          <p:cNvGrpSpPr/>
          <p:nvPr/>
        </p:nvGrpSpPr>
        <p:grpSpPr>
          <a:xfrm>
            <a:off x="550554" y="3867487"/>
            <a:ext cx="8077200" cy="1015663"/>
            <a:chOff x="550554" y="3867487"/>
            <a:chExt cx="8077200" cy="1015663"/>
          </a:xfrm>
        </p:grpSpPr>
        <p:sp>
          <p:nvSpPr>
            <p:cNvPr id="24" name="Rounded Rectangle 23"/>
            <p:cNvSpPr/>
            <p:nvPr/>
          </p:nvSpPr>
          <p:spPr>
            <a:xfrm>
              <a:off x="550554" y="3917950"/>
              <a:ext cx="8077200" cy="920750"/>
            </a:xfrm>
            <a:prstGeom prst="roundRect">
              <a:avLst/>
            </a:prstGeom>
            <a:solidFill>
              <a:srgbClr val="66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63600" y="3867487"/>
              <a:ext cx="7420428" cy="1015663"/>
            </a:xfrm>
            <a:prstGeom prst="rect">
              <a:avLst/>
            </a:prstGeom>
          </p:spPr>
          <p:txBody>
            <a:bodyPr wrap="square">
              <a:spAutoFit/>
            </a:bodyPr>
            <a:lstStyle/>
            <a:p>
              <a:r>
                <a:rPr lang="en-US" sz="2000" b="1" dirty="0" smtClean="0">
                  <a:latin typeface="+mj-lt"/>
                </a:rPr>
                <a:t>Concave </a:t>
              </a:r>
              <a:r>
                <a:rPr lang="en-US" sz="2000" b="1" dirty="0">
                  <a:latin typeface="+mj-lt"/>
                </a:rPr>
                <a:t>mirrors </a:t>
              </a:r>
              <a:r>
                <a:rPr lang="en-US" sz="2000" b="1" dirty="0" smtClean="0">
                  <a:latin typeface="+mj-lt"/>
                </a:rPr>
                <a:t>are used in </a:t>
              </a:r>
              <a:r>
                <a:rPr lang="en-US" sz="2000" b="1" dirty="0" smtClean="0">
                  <a:solidFill>
                    <a:srgbClr val="0000FF"/>
                  </a:solidFill>
                  <a:latin typeface="+mj-lt"/>
                </a:rPr>
                <a:t>doctor’s </a:t>
              </a:r>
              <a:r>
                <a:rPr lang="en-US" sz="2000" b="1" dirty="0">
                  <a:solidFill>
                    <a:srgbClr val="0000FF"/>
                  </a:solidFill>
                  <a:latin typeface="+mj-lt"/>
                </a:rPr>
                <a:t>head mirror </a:t>
              </a:r>
              <a:r>
                <a:rPr lang="en-US" sz="2000" b="1" dirty="0">
                  <a:latin typeface="+mj-lt"/>
                </a:rPr>
                <a:t>to concentrate the light beam on a small area of the body part such as nose, throat, ear, teeth, </a:t>
              </a:r>
              <a:r>
                <a:rPr lang="en-US" sz="2000" b="1" dirty="0" smtClean="0">
                  <a:latin typeface="+mj-lt"/>
                </a:rPr>
                <a:t>to </a:t>
              </a:r>
              <a:r>
                <a:rPr lang="en-US" sz="2000" b="1" dirty="0">
                  <a:latin typeface="+mj-lt"/>
                </a:rPr>
                <a:t>be examined</a:t>
              </a:r>
            </a:p>
          </p:txBody>
        </p:sp>
      </p:grpSp>
      <p:grpSp>
        <p:nvGrpSpPr>
          <p:cNvPr id="11" name="Group 10"/>
          <p:cNvGrpSpPr/>
          <p:nvPr/>
        </p:nvGrpSpPr>
        <p:grpSpPr>
          <a:xfrm>
            <a:off x="360218" y="801330"/>
            <a:ext cx="554182" cy="692727"/>
            <a:chOff x="309418" y="826730"/>
            <a:chExt cx="554182" cy="692727"/>
          </a:xfrm>
        </p:grpSpPr>
        <p:sp>
          <p:nvSpPr>
            <p:cNvPr id="9" name="Oval 8"/>
            <p:cNvSpPr/>
            <p:nvPr/>
          </p:nvSpPr>
          <p:spPr>
            <a:xfrm>
              <a:off x="309418" y="826730"/>
              <a:ext cx="554182" cy="692727"/>
            </a:xfrm>
            <a:prstGeom prst="ellipse">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254" y="973038"/>
              <a:ext cx="314510" cy="400110"/>
            </a:xfrm>
            <a:prstGeom prst="rect">
              <a:avLst/>
            </a:prstGeom>
          </p:spPr>
          <p:txBody>
            <a:bodyPr wrap="none">
              <a:spAutoFit/>
            </a:bodyPr>
            <a:lstStyle/>
            <a:p>
              <a:r>
                <a:rPr lang="en-US" sz="2000" b="1" dirty="0" smtClean="0"/>
                <a:t>1</a:t>
              </a:r>
              <a:endParaRPr lang="en-US" sz="2000" dirty="0"/>
            </a:p>
          </p:txBody>
        </p:sp>
      </p:grpSp>
      <p:grpSp>
        <p:nvGrpSpPr>
          <p:cNvPr id="13" name="Group 12"/>
          <p:cNvGrpSpPr/>
          <p:nvPr/>
        </p:nvGrpSpPr>
        <p:grpSpPr>
          <a:xfrm>
            <a:off x="368300" y="1592044"/>
            <a:ext cx="554182" cy="692727"/>
            <a:chOff x="309418" y="826730"/>
            <a:chExt cx="554182" cy="692727"/>
          </a:xfrm>
        </p:grpSpPr>
        <p:sp>
          <p:nvSpPr>
            <p:cNvPr id="14" name="Oval 13"/>
            <p:cNvSpPr/>
            <p:nvPr/>
          </p:nvSpPr>
          <p:spPr>
            <a:xfrm>
              <a:off x="309418" y="826730"/>
              <a:ext cx="554182" cy="692727"/>
            </a:xfrm>
            <a:prstGeom prst="ellipse">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29254" y="973038"/>
              <a:ext cx="314510" cy="400110"/>
            </a:xfrm>
            <a:prstGeom prst="rect">
              <a:avLst/>
            </a:prstGeom>
          </p:spPr>
          <p:txBody>
            <a:bodyPr wrap="none">
              <a:spAutoFit/>
            </a:bodyPr>
            <a:lstStyle/>
            <a:p>
              <a:r>
                <a:rPr lang="en-US" sz="2000" b="1" dirty="0" smtClean="0"/>
                <a:t>2</a:t>
              </a:r>
              <a:endParaRPr lang="en-US" sz="2000" dirty="0"/>
            </a:p>
          </p:txBody>
        </p:sp>
      </p:grpSp>
      <p:grpSp>
        <p:nvGrpSpPr>
          <p:cNvPr id="17" name="Group 16"/>
          <p:cNvGrpSpPr/>
          <p:nvPr/>
        </p:nvGrpSpPr>
        <p:grpSpPr>
          <a:xfrm>
            <a:off x="381000" y="2341344"/>
            <a:ext cx="554182" cy="692727"/>
            <a:chOff x="309418" y="826730"/>
            <a:chExt cx="554182" cy="692727"/>
          </a:xfrm>
        </p:grpSpPr>
        <p:sp>
          <p:nvSpPr>
            <p:cNvPr id="18" name="Oval 17"/>
            <p:cNvSpPr/>
            <p:nvPr/>
          </p:nvSpPr>
          <p:spPr>
            <a:xfrm>
              <a:off x="309418" y="826730"/>
              <a:ext cx="554182" cy="692727"/>
            </a:xfrm>
            <a:prstGeom prst="ellipse">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29254" y="973038"/>
              <a:ext cx="314510" cy="400110"/>
            </a:xfrm>
            <a:prstGeom prst="rect">
              <a:avLst/>
            </a:prstGeom>
          </p:spPr>
          <p:txBody>
            <a:bodyPr wrap="none">
              <a:spAutoFit/>
            </a:bodyPr>
            <a:lstStyle/>
            <a:p>
              <a:r>
                <a:rPr lang="en-US" sz="2000" b="1" dirty="0" smtClean="0"/>
                <a:t>3</a:t>
              </a:r>
              <a:endParaRPr lang="en-US" sz="2000" dirty="0"/>
            </a:p>
          </p:txBody>
        </p:sp>
      </p:grpSp>
      <p:grpSp>
        <p:nvGrpSpPr>
          <p:cNvPr id="21" name="Group 20"/>
          <p:cNvGrpSpPr/>
          <p:nvPr/>
        </p:nvGrpSpPr>
        <p:grpSpPr>
          <a:xfrm>
            <a:off x="368300" y="3090644"/>
            <a:ext cx="554182" cy="692727"/>
            <a:chOff x="309418" y="826730"/>
            <a:chExt cx="554182" cy="692727"/>
          </a:xfrm>
        </p:grpSpPr>
        <p:sp>
          <p:nvSpPr>
            <p:cNvPr id="22" name="Oval 21"/>
            <p:cNvSpPr/>
            <p:nvPr/>
          </p:nvSpPr>
          <p:spPr>
            <a:xfrm>
              <a:off x="309418" y="826730"/>
              <a:ext cx="554182" cy="692727"/>
            </a:xfrm>
            <a:prstGeom prst="ellipse">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29254" y="973038"/>
              <a:ext cx="314510" cy="400110"/>
            </a:xfrm>
            <a:prstGeom prst="rect">
              <a:avLst/>
            </a:prstGeom>
          </p:spPr>
          <p:txBody>
            <a:bodyPr wrap="none">
              <a:spAutoFit/>
            </a:bodyPr>
            <a:lstStyle/>
            <a:p>
              <a:r>
                <a:rPr lang="en-US" sz="2000" b="1" dirty="0" smtClean="0"/>
                <a:t>4</a:t>
              </a:r>
              <a:endParaRPr lang="en-US" sz="2000" dirty="0"/>
            </a:p>
          </p:txBody>
        </p:sp>
      </p:grpSp>
      <p:grpSp>
        <p:nvGrpSpPr>
          <p:cNvPr id="25" name="Group 24"/>
          <p:cNvGrpSpPr/>
          <p:nvPr/>
        </p:nvGrpSpPr>
        <p:grpSpPr>
          <a:xfrm>
            <a:off x="355600" y="4012623"/>
            <a:ext cx="554182" cy="692727"/>
            <a:chOff x="309418" y="826730"/>
            <a:chExt cx="554182" cy="692727"/>
          </a:xfrm>
        </p:grpSpPr>
        <p:sp>
          <p:nvSpPr>
            <p:cNvPr id="26" name="Oval 25"/>
            <p:cNvSpPr/>
            <p:nvPr/>
          </p:nvSpPr>
          <p:spPr>
            <a:xfrm>
              <a:off x="309418" y="826730"/>
              <a:ext cx="554182" cy="692727"/>
            </a:xfrm>
            <a:prstGeom prst="ellipse">
              <a:avLst/>
            </a:prstGeom>
            <a:solidFill>
              <a:srgbClr val="FFFF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29254" y="973038"/>
              <a:ext cx="314510" cy="400110"/>
            </a:xfrm>
            <a:prstGeom prst="rect">
              <a:avLst/>
            </a:prstGeom>
          </p:spPr>
          <p:txBody>
            <a:bodyPr wrap="none">
              <a:spAutoFit/>
            </a:bodyPr>
            <a:lstStyle/>
            <a:p>
              <a:r>
                <a:rPr lang="en-US" sz="2000" b="1" dirty="0" smtClean="0"/>
                <a:t>5</a:t>
              </a:r>
              <a:endParaRPr lang="en-US" sz="2000" dirty="0"/>
            </a:p>
          </p:txBody>
        </p:sp>
      </p:grpSp>
      <p:sp>
        <p:nvSpPr>
          <p:cNvPr id="1025" name="Rectangle 1024"/>
          <p:cNvSpPr/>
          <p:nvPr/>
        </p:nvSpPr>
        <p:spPr>
          <a:xfrm>
            <a:off x="5017628" y="808971"/>
            <a:ext cx="973600" cy="400110"/>
          </a:xfrm>
          <a:prstGeom prst="rect">
            <a:avLst/>
          </a:prstGeom>
        </p:spPr>
        <p:txBody>
          <a:bodyPr wrap="none">
            <a:spAutoFit/>
          </a:bodyPr>
          <a:lstStyle/>
          <a:p>
            <a:r>
              <a:rPr lang="en-US" sz="2000" dirty="0">
                <a:effectLst>
                  <a:glow rad="88900">
                    <a:srgbClr val="CC66FF"/>
                  </a:glow>
                </a:effectLst>
              </a:rPr>
              <a:t>torches</a:t>
            </a:r>
          </a:p>
        </p:txBody>
      </p:sp>
      <p:sp>
        <p:nvSpPr>
          <p:cNvPr id="35" name="Rectangle 34"/>
          <p:cNvSpPr/>
          <p:nvPr/>
        </p:nvSpPr>
        <p:spPr>
          <a:xfrm>
            <a:off x="5932649" y="803233"/>
            <a:ext cx="1693477" cy="400110"/>
          </a:xfrm>
          <a:prstGeom prst="rect">
            <a:avLst/>
          </a:prstGeom>
        </p:spPr>
        <p:txBody>
          <a:bodyPr wrap="none">
            <a:spAutoFit/>
          </a:bodyPr>
          <a:lstStyle/>
          <a:p>
            <a:r>
              <a:rPr lang="en-US" sz="2000" dirty="0">
                <a:effectLst>
                  <a:glow rad="88900">
                    <a:srgbClr val="CC66FF"/>
                  </a:glow>
                </a:effectLst>
              </a:rPr>
              <a:t>search – lights</a:t>
            </a:r>
          </a:p>
        </p:txBody>
      </p:sp>
      <p:sp>
        <p:nvSpPr>
          <p:cNvPr id="36" name="Rectangle 35"/>
          <p:cNvSpPr/>
          <p:nvPr/>
        </p:nvSpPr>
        <p:spPr>
          <a:xfrm>
            <a:off x="879302" y="1108074"/>
            <a:ext cx="2257413" cy="400110"/>
          </a:xfrm>
          <a:prstGeom prst="rect">
            <a:avLst/>
          </a:prstGeom>
        </p:spPr>
        <p:txBody>
          <a:bodyPr wrap="none">
            <a:spAutoFit/>
          </a:bodyPr>
          <a:lstStyle/>
          <a:p>
            <a:r>
              <a:rPr lang="en-US" sz="2000" dirty="0">
                <a:effectLst>
                  <a:glow rad="88900">
                    <a:srgbClr val="CC66FF"/>
                  </a:glow>
                </a:effectLst>
              </a:rPr>
              <a:t>vehicles headlights </a:t>
            </a:r>
          </a:p>
        </p:txBody>
      </p:sp>
      <p:grpSp>
        <p:nvGrpSpPr>
          <p:cNvPr id="1030" name="Group 1029"/>
          <p:cNvGrpSpPr/>
          <p:nvPr/>
        </p:nvGrpSpPr>
        <p:grpSpPr>
          <a:xfrm>
            <a:off x="1012383" y="-2609850"/>
            <a:ext cx="2482999" cy="2420846"/>
            <a:chOff x="660251" y="1743388"/>
            <a:chExt cx="2482999" cy="2420846"/>
          </a:xfrm>
        </p:grpSpPr>
        <p:sp>
          <p:nvSpPr>
            <p:cNvPr id="1028" name="Rounded Rectangle 1027"/>
            <p:cNvSpPr/>
            <p:nvPr/>
          </p:nvSpPr>
          <p:spPr>
            <a:xfrm>
              <a:off x="660251" y="1743388"/>
              <a:ext cx="2482999" cy="2420846"/>
            </a:xfrm>
            <a:prstGeom prst="roundRect">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D:\MJ\Pooja mam (physics)\Pooja mam\Final PPT\torch c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5718" y="1927779"/>
              <a:ext cx="2052065" cy="20520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oup 1030"/>
          <p:cNvGrpSpPr/>
          <p:nvPr/>
        </p:nvGrpSpPr>
        <p:grpSpPr>
          <a:xfrm>
            <a:off x="3562767" y="-2609850"/>
            <a:ext cx="2482999" cy="2420846"/>
            <a:chOff x="3428851" y="1747246"/>
            <a:chExt cx="2482999" cy="2420846"/>
          </a:xfrm>
        </p:grpSpPr>
        <p:sp>
          <p:nvSpPr>
            <p:cNvPr id="39" name="Rounded Rectangle 38"/>
            <p:cNvSpPr/>
            <p:nvPr/>
          </p:nvSpPr>
          <p:spPr>
            <a:xfrm>
              <a:off x="3428851" y="1747246"/>
              <a:ext cx="2482999" cy="2420846"/>
            </a:xfrm>
            <a:prstGeom prst="roundRect">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44318" y="1963290"/>
              <a:ext cx="2052065" cy="19887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2" name="Group 1031"/>
          <p:cNvGrpSpPr/>
          <p:nvPr/>
        </p:nvGrpSpPr>
        <p:grpSpPr>
          <a:xfrm>
            <a:off x="6595131" y="-2999290"/>
            <a:ext cx="2482999" cy="2420846"/>
            <a:chOff x="6178401" y="1751104"/>
            <a:chExt cx="2482999" cy="2420846"/>
          </a:xfrm>
        </p:grpSpPr>
        <p:sp>
          <p:nvSpPr>
            <p:cNvPr id="41" name="Rounded Rectangle 40"/>
            <p:cNvSpPr/>
            <p:nvPr/>
          </p:nvSpPr>
          <p:spPr>
            <a:xfrm>
              <a:off x="6178401" y="1751104"/>
              <a:ext cx="2482999" cy="2420846"/>
            </a:xfrm>
            <a:prstGeom prst="roundRect">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path path="circle">
                <a:fillToRect l="50000" t="50000" r="50000" b="5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5844"/>
            <a:stretch/>
          </p:blipFill>
          <p:spPr bwMode="auto">
            <a:xfrm>
              <a:off x="6306594" y="1981200"/>
              <a:ext cx="2245664" cy="1981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507763" y="4767036"/>
            <a:ext cx="2679002" cy="2541754"/>
            <a:chOff x="3232848" y="1626338"/>
            <a:chExt cx="2679002" cy="2541754"/>
          </a:xfrm>
        </p:grpSpPr>
        <p:sp>
          <p:nvSpPr>
            <p:cNvPr id="51" name="Rounded Rectangle 50"/>
            <p:cNvSpPr/>
            <p:nvPr/>
          </p:nvSpPr>
          <p:spPr>
            <a:xfrm>
              <a:off x="3428851" y="1747246"/>
              <a:ext cx="2482999" cy="2420846"/>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232848" y="1626338"/>
              <a:ext cx="2672653" cy="25336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p:cNvGrpSpPr/>
          <p:nvPr/>
        </p:nvGrpSpPr>
        <p:grpSpPr>
          <a:xfrm>
            <a:off x="3563837" y="5391150"/>
            <a:ext cx="2482999" cy="2200769"/>
            <a:chOff x="3428851" y="1857285"/>
            <a:chExt cx="2482999" cy="2200769"/>
          </a:xfrm>
        </p:grpSpPr>
        <p:sp>
          <p:nvSpPr>
            <p:cNvPr id="54" name="Rounded Rectangle 53"/>
            <p:cNvSpPr/>
            <p:nvPr/>
          </p:nvSpPr>
          <p:spPr>
            <a:xfrm>
              <a:off x="3428851" y="1857285"/>
              <a:ext cx="2482999" cy="2200769"/>
            </a:xfrm>
            <a:prstGeom prst="roundRect">
              <a:avLst/>
            </a:prstGeom>
            <a:solidFill>
              <a:srgbClr val="99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566196" y="2104607"/>
              <a:ext cx="2206171" cy="17417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6798346" y="-2810018"/>
            <a:ext cx="2482999" cy="2200769"/>
            <a:chOff x="3428851" y="1857285"/>
            <a:chExt cx="2482999" cy="2200769"/>
          </a:xfrm>
        </p:grpSpPr>
        <p:sp>
          <p:nvSpPr>
            <p:cNvPr id="57" name="Rounded Rectangle 56"/>
            <p:cNvSpPr/>
            <p:nvPr/>
          </p:nvSpPr>
          <p:spPr>
            <a:xfrm>
              <a:off x="3428851" y="1857285"/>
              <a:ext cx="2482999" cy="2200769"/>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3"/>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566196" y="2025430"/>
              <a:ext cx="2206171" cy="18787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6765532" y="5320691"/>
            <a:ext cx="2482999" cy="2287199"/>
            <a:chOff x="3428851" y="1857285"/>
            <a:chExt cx="2482999" cy="2287199"/>
          </a:xfrm>
        </p:grpSpPr>
        <p:sp>
          <p:nvSpPr>
            <p:cNvPr id="60" name="Rounded Rectangle 59"/>
            <p:cNvSpPr/>
            <p:nvPr/>
          </p:nvSpPr>
          <p:spPr>
            <a:xfrm>
              <a:off x="3428851" y="1857285"/>
              <a:ext cx="2482999" cy="2200769"/>
            </a:xfrm>
            <a:prstGeom prst="roundRect">
              <a:avLst/>
            </a:prstGeom>
            <a:solidFill>
              <a:srgbClr val="FF5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443187" y="2240254"/>
              <a:ext cx="2426788" cy="190423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7725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3"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3)">
                                      <p:cBhvr>
                                        <p:cTn id="12" dur="1000"/>
                                        <p:tgtEl>
                                          <p:spTgt spid="11"/>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528" fill="hold" grpId="0" nodeType="clickEffect">
                                  <p:stCondLst>
                                    <p:cond delay="0"/>
                                  </p:stCondLst>
                                  <p:iterate type="lt">
                                    <p:tmPct val="10000"/>
                                  </p:iterate>
                                  <p:childTnLst>
                                    <p:set>
                                      <p:cBhvr>
                                        <p:cTn id="20" dur="1" fill="hold">
                                          <p:stCondLst>
                                            <p:cond delay="0"/>
                                          </p:stCondLst>
                                        </p:cTn>
                                        <p:tgtEl>
                                          <p:spTgt spid="1025"/>
                                        </p:tgtEl>
                                        <p:attrNameLst>
                                          <p:attrName>style.visibility</p:attrName>
                                        </p:attrNameLst>
                                      </p:cBhvr>
                                      <p:to>
                                        <p:strVal val="visible"/>
                                      </p:to>
                                    </p:set>
                                    <p:anim calcmode="lin" valueType="num">
                                      <p:cBhvr>
                                        <p:cTn id="21" dur="500" fill="hold"/>
                                        <p:tgtEl>
                                          <p:spTgt spid="1025"/>
                                        </p:tgtEl>
                                        <p:attrNameLst>
                                          <p:attrName>ppt_w</p:attrName>
                                        </p:attrNameLst>
                                      </p:cBhvr>
                                      <p:tavLst>
                                        <p:tav tm="0">
                                          <p:val>
                                            <p:fltVal val="0"/>
                                          </p:val>
                                        </p:tav>
                                        <p:tav tm="100000">
                                          <p:val>
                                            <p:strVal val="#ppt_w"/>
                                          </p:val>
                                        </p:tav>
                                      </p:tavLst>
                                    </p:anim>
                                    <p:anim calcmode="lin" valueType="num">
                                      <p:cBhvr>
                                        <p:cTn id="22" dur="500" fill="hold"/>
                                        <p:tgtEl>
                                          <p:spTgt spid="1025"/>
                                        </p:tgtEl>
                                        <p:attrNameLst>
                                          <p:attrName>ppt_h</p:attrName>
                                        </p:attrNameLst>
                                      </p:cBhvr>
                                      <p:tavLst>
                                        <p:tav tm="0">
                                          <p:val>
                                            <p:fltVal val="0"/>
                                          </p:val>
                                        </p:tav>
                                        <p:tav tm="100000">
                                          <p:val>
                                            <p:strVal val="#ppt_h"/>
                                          </p:val>
                                        </p:tav>
                                      </p:tavLst>
                                    </p:anim>
                                    <p:animEffect transition="in" filter="fade">
                                      <p:cBhvr>
                                        <p:cTn id="23" dur="500"/>
                                        <p:tgtEl>
                                          <p:spTgt spid="1025"/>
                                        </p:tgtEl>
                                      </p:cBhvr>
                                    </p:animEffect>
                                    <p:anim calcmode="lin" valueType="num">
                                      <p:cBhvr>
                                        <p:cTn id="24" dur="500" fill="hold"/>
                                        <p:tgtEl>
                                          <p:spTgt spid="1025"/>
                                        </p:tgtEl>
                                        <p:attrNameLst>
                                          <p:attrName>ppt_x</p:attrName>
                                        </p:attrNameLst>
                                      </p:cBhvr>
                                      <p:tavLst>
                                        <p:tav tm="0">
                                          <p:val>
                                            <p:fltVal val="0.5"/>
                                          </p:val>
                                        </p:tav>
                                        <p:tav tm="100000">
                                          <p:val>
                                            <p:strVal val="#ppt_x"/>
                                          </p:val>
                                        </p:tav>
                                      </p:tavLst>
                                    </p:anim>
                                    <p:anim calcmode="lin" valueType="num">
                                      <p:cBhvr>
                                        <p:cTn id="25" dur="500" fill="hold"/>
                                        <p:tgtEl>
                                          <p:spTgt spid="1025"/>
                                        </p:tgtEl>
                                        <p:attrNameLst>
                                          <p:attrName>ppt_y</p:attrName>
                                        </p:attrNameLst>
                                      </p:cBhvr>
                                      <p:tavLst>
                                        <p:tav tm="0">
                                          <p:val>
                                            <p:fltVal val="0.5"/>
                                          </p:val>
                                        </p:tav>
                                        <p:tav tm="100000">
                                          <p:val>
                                            <p:strVal val="#ppt_y"/>
                                          </p:val>
                                        </p:tav>
                                      </p:tavLst>
                                    </p:anim>
                                  </p:childTnLst>
                                </p:cTn>
                              </p:par>
                            </p:childTnLst>
                          </p:cTn>
                        </p:par>
                        <p:par>
                          <p:cTn id="26" fill="hold">
                            <p:stCondLst>
                              <p:cond delay="800"/>
                            </p:stCondLst>
                            <p:childTnLst>
                              <p:par>
                                <p:cTn id="27" presetID="16" presetClass="entr" presetSubtype="42" fill="hold" nodeType="after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barn(outHorizontal)">
                                      <p:cBhvr>
                                        <p:cTn id="29" dur="500"/>
                                        <p:tgtEl>
                                          <p:spTgt spid="1030"/>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528" fill="hold" grpId="0" nodeType="clickEffect">
                                  <p:stCondLst>
                                    <p:cond delay="0"/>
                                  </p:stCondLst>
                                  <p:iterate type="lt">
                                    <p:tmPct val="10000"/>
                                  </p:iterate>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anim calcmode="lin" valueType="num">
                                      <p:cBhvr>
                                        <p:cTn id="37" dur="500" fill="hold"/>
                                        <p:tgtEl>
                                          <p:spTgt spid="35"/>
                                        </p:tgtEl>
                                        <p:attrNameLst>
                                          <p:attrName>ppt_x</p:attrName>
                                        </p:attrNameLst>
                                      </p:cBhvr>
                                      <p:tavLst>
                                        <p:tav tm="0">
                                          <p:val>
                                            <p:fltVal val="0.5"/>
                                          </p:val>
                                        </p:tav>
                                        <p:tav tm="100000">
                                          <p:val>
                                            <p:strVal val="#ppt_x"/>
                                          </p:val>
                                        </p:tav>
                                      </p:tavLst>
                                    </p:anim>
                                    <p:anim calcmode="lin" valueType="num">
                                      <p:cBhvr>
                                        <p:cTn id="38" dur="500" fill="hold"/>
                                        <p:tgtEl>
                                          <p:spTgt spid="35"/>
                                        </p:tgtEl>
                                        <p:attrNameLst>
                                          <p:attrName>ppt_y</p:attrName>
                                        </p:attrNameLst>
                                      </p:cBhvr>
                                      <p:tavLst>
                                        <p:tav tm="0">
                                          <p:val>
                                            <p:fltVal val="0.5"/>
                                          </p:val>
                                        </p:tav>
                                        <p:tav tm="100000">
                                          <p:val>
                                            <p:strVal val="#ppt_y"/>
                                          </p:val>
                                        </p:tav>
                                      </p:tavLst>
                                    </p:anim>
                                  </p:childTnLst>
                                </p:cTn>
                              </p:par>
                            </p:childTnLst>
                          </p:cTn>
                        </p:par>
                        <p:par>
                          <p:cTn id="39" fill="hold">
                            <p:stCondLst>
                              <p:cond delay="1100"/>
                            </p:stCondLst>
                            <p:childTnLst>
                              <p:par>
                                <p:cTn id="40" presetID="16" presetClass="entr" presetSubtype="42" fill="hold" nodeType="afterEffect">
                                  <p:stCondLst>
                                    <p:cond delay="0"/>
                                  </p:stCondLst>
                                  <p:childTnLst>
                                    <p:set>
                                      <p:cBhvr>
                                        <p:cTn id="41" dur="1" fill="hold">
                                          <p:stCondLst>
                                            <p:cond delay="0"/>
                                          </p:stCondLst>
                                        </p:cTn>
                                        <p:tgtEl>
                                          <p:spTgt spid="1031"/>
                                        </p:tgtEl>
                                        <p:attrNameLst>
                                          <p:attrName>style.visibility</p:attrName>
                                        </p:attrNameLst>
                                      </p:cBhvr>
                                      <p:to>
                                        <p:strVal val="visible"/>
                                      </p:to>
                                    </p:set>
                                    <p:animEffect transition="in" filter="barn(outHorizontal)">
                                      <p:cBhvr>
                                        <p:cTn id="42" dur="500"/>
                                        <p:tgtEl>
                                          <p:spTgt spid="1031"/>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528" fill="hold" grpId="0" nodeType="clickEffect">
                                  <p:stCondLst>
                                    <p:cond delay="0"/>
                                  </p:stCondLst>
                                  <p:iterate type="lt">
                                    <p:tmPct val="10000"/>
                                  </p:iterate>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anim calcmode="lin" valueType="num">
                                      <p:cBhvr>
                                        <p:cTn id="50" dur="500" fill="hold"/>
                                        <p:tgtEl>
                                          <p:spTgt spid="36"/>
                                        </p:tgtEl>
                                        <p:attrNameLst>
                                          <p:attrName>ppt_x</p:attrName>
                                        </p:attrNameLst>
                                      </p:cBhvr>
                                      <p:tavLst>
                                        <p:tav tm="0">
                                          <p:val>
                                            <p:fltVal val="0.5"/>
                                          </p:val>
                                        </p:tav>
                                        <p:tav tm="100000">
                                          <p:val>
                                            <p:strVal val="#ppt_x"/>
                                          </p:val>
                                        </p:tav>
                                      </p:tavLst>
                                    </p:anim>
                                    <p:anim calcmode="lin" valueType="num">
                                      <p:cBhvr>
                                        <p:cTn id="51" dur="500" fill="hold"/>
                                        <p:tgtEl>
                                          <p:spTgt spid="36"/>
                                        </p:tgtEl>
                                        <p:attrNameLst>
                                          <p:attrName>ppt_y</p:attrName>
                                        </p:attrNameLst>
                                      </p:cBhvr>
                                      <p:tavLst>
                                        <p:tav tm="0">
                                          <p:val>
                                            <p:fltVal val="0.5"/>
                                          </p:val>
                                        </p:tav>
                                        <p:tav tm="100000">
                                          <p:val>
                                            <p:strVal val="#ppt_y"/>
                                          </p:val>
                                        </p:tav>
                                      </p:tavLst>
                                    </p:anim>
                                  </p:childTnLst>
                                </p:cTn>
                              </p:par>
                            </p:childTnLst>
                          </p:cTn>
                        </p:par>
                        <p:par>
                          <p:cTn id="52" fill="hold">
                            <p:stCondLst>
                              <p:cond delay="1350"/>
                            </p:stCondLst>
                            <p:childTnLst>
                              <p:par>
                                <p:cTn id="53" presetID="16" presetClass="entr" presetSubtype="42" fill="hold" nodeType="after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barn(outHorizontal)">
                                      <p:cBhvr>
                                        <p:cTn id="55" dur="500"/>
                                        <p:tgtEl>
                                          <p:spTgt spid="103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030"/>
                                        </p:tgtEl>
                                      </p:cBhvr>
                                    </p:animEffect>
                                    <p:set>
                                      <p:cBhvr>
                                        <p:cTn id="60" dur="1" fill="hold">
                                          <p:stCondLst>
                                            <p:cond delay="499"/>
                                          </p:stCondLst>
                                        </p:cTn>
                                        <p:tgtEl>
                                          <p:spTgt spid="1030"/>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031"/>
                                        </p:tgtEl>
                                      </p:cBhvr>
                                    </p:animEffect>
                                    <p:set>
                                      <p:cBhvr>
                                        <p:cTn id="63" dur="1" fill="hold">
                                          <p:stCondLst>
                                            <p:cond delay="499"/>
                                          </p:stCondLst>
                                        </p:cTn>
                                        <p:tgtEl>
                                          <p:spTgt spid="103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032"/>
                                        </p:tgtEl>
                                      </p:cBhvr>
                                    </p:animEffect>
                                    <p:set>
                                      <p:cBhvr>
                                        <p:cTn id="66" dur="1" fill="hold">
                                          <p:stCondLst>
                                            <p:cond delay="499"/>
                                          </p:stCondLst>
                                        </p:cTn>
                                        <p:tgtEl>
                                          <p:spTgt spid="103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1" presetClass="entr" presetSubtype="3"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heel(3)">
                                      <p:cBhvr>
                                        <p:cTn id="71" dur="1000"/>
                                        <p:tgtEl>
                                          <p:spTgt spid="13"/>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left)">
                                      <p:cBhvr>
                                        <p:cTn id="75" dur="500"/>
                                        <p:tgtEl>
                                          <p:spTgt spid="29"/>
                                        </p:tgtEl>
                                      </p:cBhvr>
                                    </p:animEffect>
                                  </p:childTnLst>
                                </p:cTn>
                              </p:par>
                            </p:childTnLst>
                          </p:cTn>
                        </p:par>
                        <p:par>
                          <p:cTn id="76" fill="hold">
                            <p:stCondLst>
                              <p:cond delay="1500"/>
                            </p:stCondLst>
                            <p:childTnLst>
                              <p:par>
                                <p:cTn id="77" presetID="16" presetClass="entr" presetSubtype="42" fill="hold" nodeType="after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barn(outHorizontal)">
                                      <p:cBhvr>
                                        <p:cTn id="79" dur="500"/>
                                        <p:tgtEl>
                                          <p:spTgt spid="5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50"/>
                                        </p:tgtEl>
                                      </p:cBhvr>
                                    </p:animEffect>
                                    <p:set>
                                      <p:cBhvr>
                                        <p:cTn id="84" dur="1" fill="hold">
                                          <p:stCondLst>
                                            <p:cond delay="499"/>
                                          </p:stCondLst>
                                        </p:cTn>
                                        <p:tgtEl>
                                          <p:spTgt spid="5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1" presetClass="entr" presetSubtype="3"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wheel(3)">
                                      <p:cBhvr>
                                        <p:cTn id="89" dur="1000"/>
                                        <p:tgtEl>
                                          <p:spTgt spid="17"/>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1500"/>
                            </p:stCondLst>
                            <p:childTnLst>
                              <p:par>
                                <p:cTn id="95" presetID="16" presetClass="entr" presetSubtype="42" fill="hold" nodeType="after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barn(outHorizontal)">
                                      <p:cBhvr>
                                        <p:cTn id="97" dur="500"/>
                                        <p:tgtEl>
                                          <p:spTgt spid="5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53"/>
                                        </p:tgtEl>
                                      </p:cBhvr>
                                    </p:animEffect>
                                    <p:set>
                                      <p:cBhvr>
                                        <p:cTn id="102" dur="1" fill="hold">
                                          <p:stCondLst>
                                            <p:cond delay="499"/>
                                          </p:stCondLst>
                                        </p:cTn>
                                        <p:tgtEl>
                                          <p:spTgt spid="5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1" presetClass="entr" presetSubtype="3" fill="hold" nodeType="click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heel(3)">
                                      <p:cBhvr>
                                        <p:cTn id="107" dur="1000"/>
                                        <p:tgtEl>
                                          <p:spTgt spid="21"/>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wipe(left)">
                                      <p:cBhvr>
                                        <p:cTn id="111" dur="500"/>
                                        <p:tgtEl>
                                          <p:spTgt spid="31"/>
                                        </p:tgtEl>
                                      </p:cBhvr>
                                    </p:animEffect>
                                  </p:childTnLst>
                                </p:cTn>
                              </p:par>
                            </p:childTnLst>
                          </p:cTn>
                        </p:par>
                        <p:par>
                          <p:cTn id="112" fill="hold">
                            <p:stCondLst>
                              <p:cond delay="1500"/>
                            </p:stCondLst>
                            <p:childTnLst>
                              <p:par>
                                <p:cTn id="113" presetID="16" presetClass="entr" presetSubtype="42" fill="hold" nodeType="after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barn(outHorizontal)">
                                      <p:cBhvr>
                                        <p:cTn id="115" dur="500"/>
                                        <p:tgtEl>
                                          <p:spTgt spid="56"/>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nodeType="clickEffect">
                                  <p:stCondLst>
                                    <p:cond delay="0"/>
                                  </p:stCondLst>
                                  <p:childTnLst>
                                    <p:animEffect transition="out" filter="fade">
                                      <p:cBhvr>
                                        <p:cTn id="119" dur="500"/>
                                        <p:tgtEl>
                                          <p:spTgt spid="56"/>
                                        </p:tgtEl>
                                      </p:cBhvr>
                                    </p:animEffect>
                                    <p:set>
                                      <p:cBhvr>
                                        <p:cTn id="120" dur="1" fill="hold">
                                          <p:stCondLst>
                                            <p:cond delay="499"/>
                                          </p:stCondLst>
                                        </p:cTn>
                                        <p:tgtEl>
                                          <p:spTgt spid="56"/>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1" presetClass="entr" presetSubtype="3" fill="hold" nodeType="clickEffect">
                                  <p:stCondLst>
                                    <p:cond delay="0"/>
                                  </p:stCondLst>
                                  <p:childTnLst>
                                    <p:set>
                                      <p:cBhvr>
                                        <p:cTn id="124" dur="1" fill="hold">
                                          <p:stCondLst>
                                            <p:cond delay="0"/>
                                          </p:stCondLst>
                                        </p:cTn>
                                        <p:tgtEl>
                                          <p:spTgt spid="25"/>
                                        </p:tgtEl>
                                        <p:attrNameLst>
                                          <p:attrName>style.visibility</p:attrName>
                                        </p:attrNameLst>
                                      </p:cBhvr>
                                      <p:to>
                                        <p:strVal val="visible"/>
                                      </p:to>
                                    </p:set>
                                    <p:animEffect transition="in" filter="wheel(3)">
                                      <p:cBhvr>
                                        <p:cTn id="125" dur="1000"/>
                                        <p:tgtEl>
                                          <p:spTgt spid="25"/>
                                        </p:tgtEl>
                                      </p:cBhvr>
                                    </p:animEffect>
                                  </p:childTnLst>
                                </p:cTn>
                              </p:par>
                            </p:childTnLst>
                          </p:cTn>
                        </p:par>
                        <p:par>
                          <p:cTn id="126" fill="hold">
                            <p:stCondLst>
                              <p:cond delay="1000"/>
                            </p:stCondLst>
                            <p:childTnLst>
                              <p:par>
                                <p:cTn id="127" presetID="22" presetClass="entr" presetSubtype="8" fill="hold" nodeType="afterEffect">
                                  <p:stCondLst>
                                    <p:cond delay="0"/>
                                  </p:stCondLst>
                                  <p:childTnLst>
                                    <p:set>
                                      <p:cBhvr>
                                        <p:cTn id="128" dur="1" fill="hold">
                                          <p:stCondLst>
                                            <p:cond delay="0"/>
                                          </p:stCondLst>
                                        </p:cTn>
                                        <p:tgtEl>
                                          <p:spTgt spid="1024"/>
                                        </p:tgtEl>
                                        <p:attrNameLst>
                                          <p:attrName>style.visibility</p:attrName>
                                        </p:attrNameLst>
                                      </p:cBhvr>
                                      <p:to>
                                        <p:strVal val="visible"/>
                                      </p:to>
                                    </p:set>
                                    <p:animEffect transition="in" filter="wipe(left)">
                                      <p:cBhvr>
                                        <p:cTn id="129" dur="500"/>
                                        <p:tgtEl>
                                          <p:spTgt spid="1024"/>
                                        </p:tgtEl>
                                      </p:cBhvr>
                                    </p:animEffect>
                                  </p:childTnLst>
                                </p:cTn>
                              </p:par>
                            </p:childTnLst>
                          </p:cTn>
                        </p:par>
                        <p:par>
                          <p:cTn id="130" fill="hold">
                            <p:stCondLst>
                              <p:cond delay="1500"/>
                            </p:stCondLst>
                            <p:childTnLst>
                              <p:par>
                                <p:cTn id="131" presetID="16" presetClass="entr" presetSubtype="42" fill="hold" nodeType="after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barn(outHorizontal)">
                                      <p:cBhvr>
                                        <p:cTn id="133" dur="500"/>
                                        <p:tgtEl>
                                          <p:spTgt spid="59"/>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nodeType="clickEffect">
                                  <p:stCondLst>
                                    <p:cond delay="0"/>
                                  </p:stCondLst>
                                  <p:childTnLst>
                                    <p:animEffect transition="out" filter="fade">
                                      <p:cBhvr>
                                        <p:cTn id="137" dur="500"/>
                                        <p:tgtEl>
                                          <p:spTgt spid="59"/>
                                        </p:tgtEl>
                                      </p:cBhvr>
                                    </p:animEffect>
                                    <p:set>
                                      <p:cBhvr>
                                        <p:cTn id="138"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25" grpId="0"/>
      <p:bldP spid="35" grpId="0"/>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fc1f42a5c64695b4d8af33a0a8ed3956cea8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18304</TotalTime>
  <Words>1421</Words>
  <Application>Microsoft Office PowerPoint</Application>
  <PresentationFormat>On-screen Show (16:9)</PresentationFormat>
  <Paragraphs>233</Paragraphs>
  <Slides>21</Slides>
  <Notes>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Agency FB</vt:lpstr>
      <vt:lpstr>Aharoni</vt:lpstr>
      <vt:lpstr>Arial</vt:lpstr>
      <vt:lpstr>Book Antiqua</vt:lpstr>
      <vt:lpstr>Bookman Old Style</vt:lpstr>
      <vt:lpstr>Calibri</vt:lpstr>
      <vt:lpstr>Narkisim</vt:lpstr>
      <vt:lpstr>Symbol</vt:lpstr>
      <vt:lpstr>Times New Roman</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Ink-Sch-08</dc:creator>
  <cp:lastModifiedBy>T.S BORA</cp:lastModifiedBy>
  <cp:revision>2774</cp:revision>
  <dcterms:created xsi:type="dcterms:W3CDTF">2006-08-16T00:00:00Z</dcterms:created>
  <dcterms:modified xsi:type="dcterms:W3CDTF">2022-04-25T02:39:35Z</dcterms:modified>
</cp:coreProperties>
</file>